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69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10F41B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0" y="-2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F5784-32A2-40AD-A005-4FBF525F3D36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4FD8A-8621-4E98-9B0D-94BE57439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71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4FD8A-8621-4E98-9B0D-94BE5743916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742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4FD8A-8621-4E98-9B0D-94BE5743916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149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216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293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43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608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46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60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80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979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204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02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98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D8FF5-F6A0-4415-9C67-AC1FEC39294D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28CEE-0059-463A-ADA9-28ACDFF62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49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microsoft.com/office/2007/relationships/hdphoto" Target="../media/hdphoto3.wdp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5.wdp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gif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49.png"/><Relationship Id="rId3" Type="http://schemas.microsoft.com/office/2007/relationships/hdphoto" Target="../media/hdphoto9.wdp"/><Relationship Id="rId7" Type="http://schemas.openxmlformats.org/officeDocument/2006/relationships/image" Target="../media/image45.png"/><Relationship Id="rId12" Type="http://schemas.openxmlformats.org/officeDocument/2006/relationships/image" Target="../media/image4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microsoft.com/office/2007/relationships/hdphoto" Target="../media/hdphoto11.wdp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275606"/>
            <a:ext cx="82368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Относительность механического движения</a:t>
            </a:r>
            <a:endParaRPr lang="ru-RU" sz="50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4702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563" y="195487"/>
            <a:ext cx="4176466" cy="4714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129369"/>
            <a:ext cx="1070895" cy="1025496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475188" y="309887"/>
            <a:ext cx="4035822" cy="4481911"/>
            <a:chOff x="733246" y="-235738"/>
            <a:chExt cx="4198794" cy="5002309"/>
          </a:xfrm>
        </p:grpSpPr>
        <p:cxnSp>
          <p:nvCxnSpPr>
            <p:cNvPr id="6" name="Прямая со стрелкой 5"/>
            <p:cNvCxnSpPr/>
            <p:nvPr/>
          </p:nvCxnSpPr>
          <p:spPr>
            <a:xfrm flipH="1" flipV="1">
              <a:off x="1953522" y="-122315"/>
              <a:ext cx="30804" cy="40135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/>
            <p:nvPr/>
          </p:nvCxnSpPr>
          <p:spPr>
            <a:xfrm flipV="1">
              <a:off x="1979712" y="3885782"/>
              <a:ext cx="2952328" cy="529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H="1">
              <a:off x="950041" y="3891184"/>
              <a:ext cx="1034285" cy="85948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831418" y="3795886"/>
              <a:ext cx="3882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О</a:t>
              </a:r>
              <a:endParaRPr lang="ru-RU" sz="2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33246" y="4243351"/>
              <a:ext cx="3401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i="1" dirty="0" smtClean="0"/>
                <a:t>х</a:t>
              </a:r>
              <a:endParaRPr lang="ru-RU" sz="2800" i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85470" y="3795886"/>
              <a:ext cx="3465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i="1" dirty="0"/>
                <a:t>у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02118" y="-235738"/>
              <a:ext cx="3257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 smtClean="0"/>
                <a:t>z</a:t>
              </a:r>
              <a:endParaRPr lang="ru-RU" sz="2800" i="1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60608" y="3869295"/>
            <a:ext cx="461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FF00"/>
                </a:solidFill>
              </a:rPr>
              <a:t>х</a:t>
            </a:r>
            <a:r>
              <a:rPr lang="en-US" sz="2800" baseline="-25000" dirty="0" smtClean="0">
                <a:solidFill>
                  <a:srgbClr val="FFFF00"/>
                </a:solidFill>
              </a:rPr>
              <a:t>1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66412" y="3484260"/>
            <a:ext cx="468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FF00"/>
                </a:solidFill>
              </a:rPr>
              <a:t>у</a:t>
            </a:r>
            <a:r>
              <a:rPr lang="en-US" sz="2800" baseline="-25000" dirty="0" smtClean="0">
                <a:solidFill>
                  <a:srgbClr val="FFFF00"/>
                </a:solidFill>
              </a:rPr>
              <a:t>1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95795" y="740115"/>
            <a:ext cx="447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rgbClr val="FFFF00"/>
                </a:solidFill>
              </a:rPr>
              <a:t>z</a:t>
            </a:r>
            <a:r>
              <a:rPr lang="en-US" sz="2800" baseline="-25000" dirty="0" smtClean="0">
                <a:solidFill>
                  <a:srgbClr val="FFFF00"/>
                </a:solidFill>
              </a:rPr>
              <a:t>1</a:t>
            </a:r>
            <a:endParaRPr lang="ru-RU" sz="2800" dirty="0">
              <a:solidFill>
                <a:srgbClr val="FFFF00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06847" y="740115"/>
            <a:ext cx="3142248" cy="3966173"/>
            <a:chOff x="496612" y="549949"/>
            <a:chExt cx="3142248" cy="4054995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2784172" y="558578"/>
              <a:ext cx="854688" cy="702264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496612" y="549949"/>
              <a:ext cx="3142248" cy="4054995"/>
              <a:chOff x="496612" y="549949"/>
              <a:chExt cx="3142248" cy="4054995"/>
            </a:xfrm>
          </p:grpSpPr>
          <p:cxnSp>
            <p:nvCxnSpPr>
              <p:cNvPr id="39" name="Прямая соединительная линия 38"/>
              <p:cNvCxnSpPr/>
              <p:nvPr/>
            </p:nvCxnSpPr>
            <p:spPr>
              <a:xfrm flipH="1">
                <a:off x="2758731" y="3902680"/>
                <a:ext cx="854688" cy="702264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" name="Группа 2"/>
              <p:cNvGrpSpPr/>
              <p:nvPr/>
            </p:nvGrpSpPr>
            <p:grpSpPr>
              <a:xfrm>
                <a:off x="496612" y="549949"/>
                <a:ext cx="3142248" cy="4038097"/>
                <a:chOff x="1115616" y="533051"/>
                <a:chExt cx="3142248" cy="4038097"/>
              </a:xfrm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1115616" y="1235315"/>
                  <a:ext cx="2287560" cy="3335833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 flipH="1" flipV="1">
                  <a:off x="1979712" y="549949"/>
                  <a:ext cx="1423464" cy="685366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5" name="Прямоугольник 34"/>
                <p:cNvSpPr/>
                <p:nvPr/>
              </p:nvSpPr>
              <p:spPr>
                <a:xfrm>
                  <a:off x="1970304" y="549949"/>
                  <a:ext cx="2287560" cy="3335833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37" name="Прямая соединительная линия 36"/>
                <p:cNvCxnSpPr/>
                <p:nvPr/>
              </p:nvCxnSpPr>
              <p:spPr>
                <a:xfrm flipH="1" flipV="1">
                  <a:off x="1979712" y="3885782"/>
                  <a:ext cx="1423464" cy="685366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 flipH="1">
                  <a:off x="1115616" y="533051"/>
                  <a:ext cx="854688" cy="702264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Прямая соединительная линия 39"/>
                <p:cNvCxnSpPr/>
                <p:nvPr/>
              </p:nvCxnSpPr>
              <p:spPr>
                <a:xfrm flipH="1">
                  <a:off x="1115616" y="3891185"/>
                  <a:ext cx="877776" cy="679963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88024" y="195487"/>
            <a:ext cx="4176466" cy="4824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2153230"/>
            <a:ext cx="1092316" cy="1046008"/>
          </a:xfrm>
          <a:prstGeom prst="rect">
            <a:avLst/>
          </a:prstGeom>
        </p:spPr>
      </p:pic>
      <p:grpSp>
        <p:nvGrpSpPr>
          <p:cNvPr id="27" name="Группа 26"/>
          <p:cNvGrpSpPr/>
          <p:nvPr/>
        </p:nvGrpSpPr>
        <p:grpSpPr>
          <a:xfrm>
            <a:off x="5448773" y="320831"/>
            <a:ext cx="3242013" cy="2834033"/>
            <a:chOff x="2993909" y="1287962"/>
            <a:chExt cx="3372930" cy="3163095"/>
          </a:xfrm>
        </p:grpSpPr>
        <p:cxnSp>
          <p:nvCxnSpPr>
            <p:cNvPr id="36" name="Прямая со стрелкой 35"/>
            <p:cNvCxnSpPr/>
            <p:nvPr/>
          </p:nvCxnSpPr>
          <p:spPr>
            <a:xfrm flipH="1" flipV="1">
              <a:off x="5930835" y="1389170"/>
              <a:ext cx="15402" cy="285418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5852567" y="3818982"/>
              <a:ext cx="457293" cy="515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О</a:t>
              </a:r>
              <a:r>
                <a:rPr lang="en-US" sz="2400" baseline="30000" dirty="0" smtClean="0"/>
                <a:t>’</a:t>
              </a:r>
              <a:endParaRPr lang="ru-RU" sz="24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993909" y="3867086"/>
              <a:ext cx="415599" cy="5839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i="1" dirty="0" smtClean="0"/>
                <a:t>х</a:t>
              </a:r>
              <a:r>
                <a:rPr lang="en-US" sz="2800" i="1" baseline="30000" dirty="0" smtClean="0"/>
                <a:t>’</a:t>
              </a:r>
              <a:endParaRPr lang="ru-RU" sz="2800" i="1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946236" y="1287962"/>
              <a:ext cx="420603" cy="5839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i="1" dirty="0" smtClean="0"/>
                <a:t>у</a:t>
              </a:r>
              <a:r>
                <a:rPr lang="en-US" sz="2800" i="1" baseline="30000" dirty="0" smtClean="0"/>
                <a:t>’</a:t>
              </a:r>
              <a:endParaRPr lang="ru-RU" sz="2800" i="1" dirty="0"/>
            </a:p>
          </p:txBody>
        </p:sp>
        <p:cxnSp>
          <p:nvCxnSpPr>
            <p:cNvPr id="41" name="Прямая со стрелкой 40"/>
            <p:cNvCxnSpPr/>
            <p:nvPr/>
          </p:nvCxnSpPr>
          <p:spPr>
            <a:xfrm flipH="1" flipV="1">
              <a:off x="2993909" y="3916854"/>
              <a:ext cx="3133273" cy="529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7040533" y="2650651"/>
            <a:ext cx="473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FFFF00"/>
                </a:solidFill>
              </a:rPr>
              <a:t>х</a:t>
            </a:r>
            <a:r>
              <a:rPr lang="ru-RU" sz="2400" i="1" baseline="-25000" dirty="0" smtClean="0">
                <a:solidFill>
                  <a:srgbClr val="FFFF00"/>
                </a:solidFill>
              </a:rPr>
              <a:t>1</a:t>
            </a:r>
            <a:r>
              <a:rPr lang="en-US" sz="2400" baseline="30000" dirty="0" smtClean="0">
                <a:solidFill>
                  <a:srgbClr val="FFFF00"/>
                </a:solidFill>
              </a:rPr>
              <a:t>’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288250" y="1131355"/>
            <a:ext cx="478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FFFF00"/>
                </a:solidFill>
              </a:rPr>
              <a:t>у</a:t>
            </a:r>
            <a:r>
              <a:rPr lang="ru-RU" sz="2400" i="1" baseline="-25000" dirty="0" smtClean="0">
                <a:solidFill>
                  <a:srgbClr val="FFFF00"/>
                </a:solidFill>
              </a:rPr>
              <a:t>1</a:t>
            </a:r>
            <a:r>
              <a:rPr lang="en-US" sz="2400" baseline="30000" dirty="0" smtClean="0">
                <a:solidFill>
                  <a:srgbClr val="FFFF00"/>
                </a:solidFill>
              </a:rPr>
              <a:t>’</a:t>
            </a:r>
            <a:endParaRPr lang="ru-RU" sz="2400" dirty="0">
              <a:solidFill>
                <a:srgbClr val="FFFF00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7278366" y="1362186"/>
            <a:ext cx="971077" cy="0"/>
          </a:xfrm>
          <a:prstGeom prst="line">
            <a:avLst/>
          </a:prstGeom>
          <a:ln w="1905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7278366" y="1362188"/>
            <a:ext cx="20315" cy="1316418"/>
          </a:xfrm>
          <a:prstGeom prst="line">
            <a:avLst/>
          </a:prstGeom>
          <a:ln w="1905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13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560831" y="195486"/>
            <a:ext cx="80541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П</a:t>
            </a:r>
            <a:r>
              <a:rPr lang="ru-RU" sz="2400" i="1" dirty="0" smtClean="0">
                <a:solidFill>
                  <a:schemeClr val="tx2"/>
                </a:solidFill>
              </a:rPr>
              <a:t>оложение </a:t>
            </a:r>
            <a:r>
              <a:rPr lang="ru-RU" sz="2400" i="1" dirty="0">
                <a:solidFill>
                  <a:schemeClr val="tx2"/>
                </a:solidFill>
              </a:rPr>
              <a:t>тела </a:t>
            </a:r>
            <a:r>
              <a:rPr lang="ru-RU" sz="2400" i="1" u="sng" dirty="0">
                <a:solidFill>
                  <a:srgbClr val="C00000"/>
                </a:solidFill>
              </a:rPr>
              <a:t>относительно</a:t>
            </a:r>
            <a:r>
              <a:rPr lang="ru-RU" sz="2400" i="1" dirty="0">
                <a:solidFill>
                  <a:srgbClr val="C00000"/>
                </a:solidFill>
              </a:rPr>
              <a:t>:</a:t>
            </a:r>
            <a:r>
              <a:rPr lang="ru-RU" sz="2400" i="1" dirty="0">
                <a:solidFill>
                  <a:schemeClr val="tx2"/>
                </a:solidFill>
              </a:rPr>
              <a:t> оно различно относительно разных тел отсчета и связанных с ними разных систем координат.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91"/>
          <a:stretch/>
        </p:blipFill>
        <p:spPr>
          <a:xfrm>
            <a:off x="0" y="483518"/>
            <a:ext cx="9159894" cy="46599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552" y="2427734"/>
            <a:ext cx="668644" cy="9897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07904" y="3501772"/>
            <a:ext cx="1368152" cy="1026114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115616" y="3291830"/>
            <a:ext cx="2736304" cy="936104"/>
          </a:xfrm>
          <a:prstGeom prst="line">
            <a:avLst/>
          </a:prstGeom>
          <a:ln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842520" y="4371950"/>
            <a:ext cx="2321768" cy="155936"/>
          </a:xfrm>
          <a:prstGeom prst="line">
            <a:avLst/>
          </a:prstGeom>
          <a:ln>
            <a:solidFill>
              <a:srgbClr val="660066"/>
            </a:solidFill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rot="1057072">
                <a:off x="1822136" y="3186671"/>
                <a:ext cx="4868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57072">
                <a:off x="1822136" y="3186671"/>
                <a:ext cx="48686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267885">
                <a:off x="5756413" y="4023823"/>
                <a:ext cx="4939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67885">
                <a:off x="5756413" y="4023823"/>
                <a:ext cx="493981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449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0578"/>
            <a:ext cx="9144000" cy="55240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31640" y="3939902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Движение тела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ru-RU" sz="3600" dirty="0" smtClean="0">
                <a:solidFill>
                  <a:srgbClr val="C00000"/>
                </a:solidFill>
              </a:rPr>
              <a:t>относительно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5004048" y="1807926"/>
            <a:ext cx="1872208" cy="1267879"/>
          </a:xfrm>
          <a:prstGeom prst="cloudCallout">
            <a:avLst>
              <a:gd name="adj1" fmla="val 61559"/>
              <a:gd name="adj2" fmla="val -23029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 чем это мы едем?</a:t>
            </a:r>
          </a:p>
        </p:txBody>
      </p:sp>
      <p:pic>
        <p:nvPicPr>
          <p:cNvPr id="1028" name="Picture 4" descr="http://images.vector-images.com/clp1/189566/clp46405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667" l="2000" r="90000">
                        <a14:backgroundMark x1="59667" y1="44667" x2="59667" y2="44667"/>
                        <a14:backgroundMark x1="51000" y1="64333" x2="51000" y2="64333"/>
                        <a14:backgroundMark x1="35333" y1="47667" x2="35333" y2="47667"/>
                        <a14:backgroundMark x1="32000" y1="48333" x2="32000" y2="48333"/>
                        <a14:backgroundMark x1="28667" y1="50333" x2="28667" y2="50333"/>
                        <a14:backgroundMark x1="48000" y1="47667" x2="48000" y2="47667"/>
                        <a14:backgroundMark x1="60333" y1="56667" x2="60333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44" t="44470" r="37726" b="36350"/>
          <a:stretch/>
        </p:blipFill>
        <p:spPr bwMode="auto">
          <a:xfrm>
            <a:off x="11460" y="3323114"/>
            <a:ext cx="1523699" cy="76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images.vector-images.com/clp1/189566/clp46405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667" l="2000" r="90000">
                        <a14:backgroundMark x1="59667" y1="44667" x2="59667" y2="44667"/>
                        <a14:backgroundMark x1="51000" y1="64333" x2="51000" y2="64333"/>
                        <a14:backgroundMark x1="35333" y1="47667" x2="35333" y2="47667"/>
                        <a14:backgroundMark x1="32000" y1="48333" x2="32000" y2="48333"/>
                        <a14:backgroundMark x1="28667" y1="50333" x2="28667" y2="50333"/>
                        <a14:backgroundMark x1="48000" y1="47667" x2="48000" y2="47667"/>
                        <a14:backgroundMark x1="60333" y1="56667" x2="60333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44" t="44470" r="37726" b="36350"/>
          <a:stretch/>
        </p:blipFill>
        <p:spPr bwMode="auto">
          <a:xfrm>
            <a:off x="569790" y="2293935"/>
            <a:ext cx="1523699" cy="76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41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9.87654E-7 C 0.00642 -0.00803 0.01024 -0.02006 0.01545 -0.03056 C 0.01805 -0.03611 0.02048 -0.04167 0.02378 -0.04599 C 0.02535 -0.04753 0.02691 -0.04877 0.02812 -0.05093 C 0.02969 -0.0537 0.03038 -0.05895 0.03229 -0.06111 C 0.03472 -0.06389 0.03837 -0.06327 0.0408 -0.06636 C 0.0467 -0.07315 0.05278 -0.07438 0.05903 -0.07901 C 0.07326 -0.08858 0.08628 -0.09908 0.10139 -0.10432 C 0.1184 -0.12531 0.14687 -0.11698 0.16614 -0.11945 C 0.19514 -0.1284 0.21753 -0.17037 0.24219 -0.19568 C 0.25417 -0.20833 0.26927 -0.20154 0.28298 -0.2034 C 0.28524 -0.20463 0.29149 -0.20833 0.29288 -0.21111 C 0.2941 -0.21358 0.29358 -0.21821 0.29427 -0.2213 C 0.29496 -0.22469 0.29635 -0.22778 0.29705 -0.23148 C 0.29809 -0.23642 0.29983 -0.24661 0.29983 -0.2463 C 0.29861 -0.25833 0.29861 -0.2713 0.29566 -0.2821 C 0.2816 -0.33303 0.2309 -0.32901 0.20694 -0.33056 C 0.19618 -0.33673 0.1842 -0.34074 0.17309 -0.34568 C 0.16892 -0.3534 0.16667 -0.35833 0.16476 -0.36852 C 0.16528 -0.37469 0.16528 -0.38056 0.16614 -0.38642 C 0.16927 -0.40556 0.18941 -0.41914 0.19844 -0.42438 C 0.21371 -0.42191 0.22726 -0.41389 0.24219 -0.40926 C 0.2658 -0.4108 0.29305 -0.4071 0.31111 -0.43982 C 0.3118 -0.44938 0.31059 -0.46049 0.31389 -0.46759 C 0.32864 -0.50062 0.37187 -0.48735 0.38437 -0.48796 C 0.39583 -0.49321 0.4026 -0.49568 0.41545 -0.49568 " pathEditMode="relative" rAng="0" ptsTypes="fffffffffffffffffffffffffA">
                                      <p:cBhvr>
                                        <p:cTn id="19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64" y="-2503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1" dur="3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56935E-6 L 0.23628 -0.27278 " pathEditMode="relative" rAng="0" ptsTypes="AA">
                                      <p:cBhvr>
                                        <p:cTn id="39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-1365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14" r="43537"/>
          <a:stretch/>
        </p:blipFill>
        <p:spPr>
          <a:xfrm rot="3663596">
            <a:off x="568961" y="2614282"/>
            <a:ext cx="1422852" cy="14443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6" r="40049" b="68979"/>
          <a:stretch/>
        </p:blipFill>
        <p:spPr>
          <a:xfrm rot="18228659" flipH="1" flipV="1">
            <a:off x="7225551" y="1859900"/>
            <a:ext cx="1654421" cy="1423698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 flipH="1">
            <a:off x="1907704" y="2643758"/>
            <a:ext cx="5688632" cy="692693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907704" y="3376666"/>
            <a:ext cx="4680520" cy="278506"/>
          </a:xfrm>
          <a:prstGeom prst="line">
            <a:avLst/>
          </a:prstGeom>
          <a:ln w="38100">
            <a:solidFill>
              <a:srgbClr val="7030A0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945" b="30603" l="20522" r="603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72" t="9837" r="37283" b="67037"/>
          <a:stretch/>
        </p:blipFill>
        <p:spPr>
          <a:xfrm>
            <a:off x="7164288" y="323944"/>
            <a:ext cx="1440160" cy="113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0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0.16024 0.2379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21" y="118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38091E-6 L -0.71649 0.00494 " pathEditMode="relative" rAng="0" ptsTypes="AA">
                                      <p:cBhvr>
                                        <p:cTn id="36" dur="3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33" y="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415717" y="1210915"/>
            <a:ext cx="8065020" cy="3240360"/>
            <a:chOff x="567429" y="1491630"/>
            <a:chExt cx="8065020" cy="3240360"/>
          </a:xfrm>
        </p:grpSpPr>
        <p:sp>
          <p:nvSpPr>
            <p:cNvPr id="31" name="Прямоугольник с двумя скругленными соседними углами 30"/>
            <p:cNvSpPr/>
            <p:nvPr/>
          </p:nvSpPr>
          <p:spPr>
            <a:xfrm>
              <a:off x="567429" y="1491630"/>
              <a:ext cx="8064896" cy="2448272"/>
            </a:xfrm>
            <a:prstGeom prst="round2Same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Прямоугольник с двумя скругленными соседними углами 31"/>
            <p:cNvSpPr/>
            <p:nvPr/>
          </p:nvSpPr>
          <p:spPr>
            <a:xfrm flipV="1">
              <a:off x="567553" y="3939902"/>
              <a:ext cx="8064896" cy="792088"/>
            </a:xfrm>
            <a:prstGeom prst="round2SameRect">
              <a:avLst/>
            </a:prstGeom>
            <a:gradFill flip="none" rotWithShape="1">
              <a:gsLst>
                <a:gs pos="0">
                  <a:schemeClr val="accent3">
                    <a:lumMod val="75000"/>
                    <a:shade val="30000"/>
                    <a:satMod val="115000"/>
                  </a:schemeClr>
                </a:gs>
                <a:gs pos="50000">
                  <a:schemeClr val="accent3">
                    <a:lumMod val="75000"/>
                    <a:shade val="67500"/>
                    <a:satMod val="115000"/>
                  </a:schemeClr>
                </a:gs>
                <a:gs pos="10000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9742" l="0" r="9935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979" y="3176920"/>
              <a:ext cx="990345" cy="1237931"/>
            </a:xfrm>
            <a:prstGeom prst="rect">
              <a:avLst/>
            </a:prstGeom>
          </p:spPr>
        </p:pic>
      </p:grpSp>
      <p:sp>
        <p:nvSpPr>
          <p:cNvPr id="2" name="AutoShape 2" descr="data:image/jpeg;base64,/9j/4AAQSkZJRgABAQAAAQABAAD/2wCEAAkGBhAQEBAQEBAQEBAQDw8VEA8QDQ8VEBAPFBIWFBUQFRYXGyYfFxkjGRQSHy8gIycpLi4vFSAxNTAqNSYrLCkBCQoKDgwOGg8PGiklHyQsLCwpKikpKSksKSkpKSkpLCkpKiwsLCwpLCwsLCkpKSksKSwsLCkpLCkpLCwpKSwsKf/AABEIAMIBAwMBIgACEQEDEQH/xAAbAAACAwEBAQAAAAAAAAAAAAAAAQIDBAUGB//EAD4QAAEDAgQEBAMGBAQHAQAAAAEAAhEDIQQSMUEFIlFhEzJxgUJSkQYUI2KhsXLB0fBDU2OCFTOSotLh8Rb/xAAZAQEBAAMBAAAAAAAAAAAAAAAAAQIDBAX/xAAlEQACAgICAgICAwEAAAAAAAAAAQIRAyESMQRBIlEycSNhkQX/2gAMAwEAAhEDEQA/AN0pSoykXL07PFLAUFyz1K52WapiisORkkbnVlQ7GkbD9VidiXdVU6sTqVjbLSOj9+S+/wDb9lzsyMymwdP/AIgOhUhxRo2K5MpSmynZHGyNLe6g/jDjquXKIUotmypjidCR6OKoOId8zvqVXCUIkLJ+M75j9Skarup+pUUkollrMU8aOcPQla6PGqrfin1K50ozJQO237TVBq0fUqQ+1L/kb9SuHKJSiHdP2md8g+pTH2mPyfquBmUgUoHbd9pCfhj3V1HjoNjA/wB0Lz0oSinsG021BcBw9WlIcIpf5bfovN4Xi1SnpBHQrr4T7SNNnjL3mQpRDd/waj/lt/VTHBqH+W39VOjjmOuDKuFYdVCGY8Go/IEN4RSHwj3utYqhVVC/4XN9wpZTNU4JRPwD2kLNU+zFI6Zx6O/qtbX4gG4Y4dpV7sS8f4ZPonIyo4x+yrfnd9Gprq/fj/lu+iFeYo8+ag6qt71y/FPVPxitl2SjXUJ6rM+oqy9RJUKTLkKCm0IQYYnkUphRzqWBZUZU8yEsBCIQglSwNKVElKVUBkpSlKJVAJhKEyo5JdlUW9JBKEm06hk5OUbZ4ee4GUj6rRTotDcxdmYbZwwtqU3ac7Zhwk3IjUFc78mHo6l4eV9qioJyiqwtkGZGvKbewSaJaXtIc0auaQQ09D0W1ZYtXZpeGadUEpSoym1srOzUEolSNEqJalgk2qRoSPQlTGMqDR7v+oqkMKCFNA2U+L1h8ZPrdbcP9oT8f6BcVKUB7DD8UY/QrW2uvDCqRoT9VfR4lUbofqVAe18ZNeVH2hf8o+qFaFHPkdESOyiVGVDIskIzhVyhATzBGZQCapCWZASCJUFEkpSzIlAGZEqJcpBpjNYDqTE+nX2WEskI9s2Qwzn+KCUBhMwCY1gaKdDDl/xZYN5ESPdAwrWEOo8rmmz2A+Y7F3xz0AXNLzIrSO2H/Pm1cmVsaXTlvGvZSoUS8wCB1107LXiccPDNQhrDLmvAbJFUagCTE2OhPYLNh6wqw1hLXOPlqgjPGjQSIcext2WifkZXpaOqHiYYq2SfhxMSCJg6m+4taewkqdSqyABAbexuR0toD9T2URh6pzZ8wNwWjU7RJsB/XRRwtFky4DUBuU5iTplHzababrklJv8AJndGKiviqE7EuIyhpcARA2IHYmD+voEVaLsrifK/LmAAABbN5O943KsqPBcXcstPUuJgTq225s36gKh3EA4tPmIEF2oE+8N9vqdVE36K69lgwFNjRAhwI5wYeHRN37H0kqdTHkNNQkeJScGvLReoxwPmjWRIjqBosrqT7Zjlm4a0S7KbgxYAey1fc2gAyC90XAl57AHQdz9As1OuzBwvox+OXlzm03tpjRxyZg3aWlw+n7rZSogNzuc00zbxWZhkP+ox1xcjQp+PlblNnQTmIBN+m2gPMfbMs33sNcQJLalN2aJdDwOVxjqCRPfYWW2OaTVejRPx4Xya2W1BlsbxNxoqwCbgE+l1lpYevULRUcG5WNaGtDZDRo5xdK2Nw7KbvxGjLYis0CnWYPnIYQC2esLpj5VKntnJPwbfJaRAPKRcteJg+IHQalMA54E1KegcYMSPaxBK5/iyYaHOP5Wk/wD1dGPMpLZyZfHcHS2WEpSp0KWd2UEB8f8ALe1zH+wcL6dVBzSNQR6ghbFkjLSZplhnFW0KUShCzNYSmlCEsFjioplJQoJoQSFCpX0EolFEjPle2oGEXqNHl7ka5R1WjG8MfTcIe6dWeGwFrwdCSbey0yzwiuzph4uSTSozZlJrS7QE+gW8NpVmF7mhtVkCq0CzmxZ42He8/RKrlaA1rRldoXDIyPnDfM4d4I7rnyeW10jqxeCn+TMFNpcYET9fZahg8jZqR2LpDZ6WuT9FW6oGX5S6LAU5joQyYYO7yfRI1HGzWE5Y5geaNZzOFh6BrexXLPNkn7O6HjYsfodJoDiTMAEwKZv/ALdWju6PVWVsaLXAB82U7a/8x38gQNiVSKbqvLM3BDQS5uY7/mPqCVodhAwAvLcxPme2S49m7unv7LS/7Ohf0ZXVjHICRqdCC+DBymQfVxcewVhovMucXFx1aGkuJ6OJPL7/AEUqRDCXHOYboYn/AHTamP4j7FPEYtpgEjKNWiWU5jSPM7/tB2EXT9CvsjhcMy5dyw6JFxmIgDlNz2H0KnimhxIIjLY53AOHUgaU473HQrLVrkuApjMQIlpuLfODDR+VnuSp4fDuNy5zARZrWiTFuUbx1EAIyWukWV+I5qRLyXua7IRzy6G8rg1xlxIjUR2WcV3OBdVpvYzQuHhk3tzN+KPl07K7DYQZ8pZEgkyQX5Rq5xO0dx6rRVc2GZQII5XvbbLPwMBuJ3sO5WTmrujFQfVkafCCefN4tN4EOEhrraG9o1OpVdNoDgQZbNsjDltswauPfbchPCvAeaUgtqNc5sgFnit1E6OncAZbbrmjiFSoXNZTc5lwXF8Ndc20uO2hjRVwvaIpVp9nUq4kOgTYjytIibTJJ5zHt3N1iq4wnM0EmSLA5piIk2m3oBsNzazCMqnw356NWAQx7gWVDGki42t+i11cF4bMruQkgWZzuOuRoGg/U9N1HHjsqly0YqeFe8kvOSDzQ2bnQTqXGdNf2V+Ew7Wky3IGguuQYAMZnCb39r7mytpV8gi4u7mytJaI8jerut4G5OiyVsS0NJloIMklxJkHzE2vFs22wnTHbMtLs01HBrnOAALZ8xJeTGpAvP5bHrlErJiOINE5rZhrZxcRbNPW+wgbdVjbi6jzFOcpESRad7b/AM1qwfCRJc/O9wMGYOapsxv84WVKPZOTl0YTRr4nwvNTApCm6Hc1SCNb2EZV0OHcJpaBrHwN5ku01mYFvcwtmFaBmztghrQcsTlJgNEXkknS5n3VdapGbyi5BY0WaJ8sj9SNNBcyjm2SONLsdF4bFJ58Wi4kNcQZp1NA5pmcoMC5sSLlV165c2HGajKhpvJN3EDlcRJvAj2sseLxReHMDZcS2ALNaQemjY/RT8OXOdMlzy70MBtvYLrwQlKmzh8rJCKaXsaE/DPRLKV6R4wSknCEBMoQkUKTleU+0mIqUcUyoxxB8NsXsYJlq9PKycUwbarIcJjTqO4WE48lRsxT4Ss63C+KU61JlRrWQ4cxeXNa2pvTiCah7NadRdWtrh1N9N5tS5qeZrxLZ5qcZjbtI2novE4HPhfFb5muY403hvxgeU9JG2+VXfZnjueoKVaC55hlTKJzHRkaDeIHsV5bxuDZ7ayLIlR67hlRtV4fQhxYDmpVAWvfTNuVohrRN4j3WZpfSqF5LKgc6fBLSagA6u6jvHst7qQaeQnxm3Aaw+IHRq47M/iyjspYur4oFZsNY61SC1oD9LvkwLGSLmBCxUrj8fRm41L5eyNbh1Ehj2EGm+S0OdzB27TEkDvA7lV1MpAa0ZxcSXZaPcZoh31d7KODrNl9NxcaLgSHlhFAVBcXcSXTAMnW/VYaXEc7y6s2oAAR4pE20D40DeggAKShe0WOTjaZqc/w/kDniGyyTc6sp9PzPIHZU1uIAERq2JyuDqhA6vOg7ABo2BWjH8JcPiHhvMtLbNf3e4mSb7k+ito4Tw2m4bF8zmZRAGzDefzOha2uPZsT5bRhq53ho8okEZ7w7WWMGp/MZKuw3DpkvAeb2LrAk/GTZntJKKbW5g6XkEnmg53kzZlOJcO9h6q2rjg5pBJGoFMOgNA2c9up/JTiNysb+i1XZUW83maA08wA/Dpjo4k/pc9loq4sZXZTl9AfEeLAOIceRvQuknZqyffmhrYc0QIblaJb1LAeVv8AHftOqyB5IAgxu5wJFz5urieu/SFa+w39Guu9uQwBfq7MCRYmJ53fxENEQstSu5xOU6nzuc4tFouYk2ta2wtZXjhrWtzOzuc5ssYR5h1jRoH9lasI0ycwgMBcIyENHzXMf7nW6Aq6RKb7MlTBaOquLy6C1uWDEWdGzf7stuDpNAzkCnli+Wze4m0/mPWwNlKvV8sEsY8ZhUImrU6OaHXjYOIA+ULJUxGUsyk2zObluxr4glkyXv61DIGyltmVJbLcRRDswyhg3zEippIe4nyDS5GbSAJuq+Pmh4pIzUzkquIyGG6OBIlodY95EzoubV4lD8rRmOtgCQ7rmJN+5O83Krp8NfUz+IMrHPa5zb5QYhs9Xet5vC2R0qZqm22mhN4sKrpayoQBAcBtrbSG7x7mVrwnCmVnEtqF1SzvBqsLXG1o2PQLZgcGNWZnNF8oDZeWm8/Kwbk/qnjqALpLiagAOcZg2iPmnWOlpd6Kc49UOEnuyw4TKwjlYR53xAsZyNnUDc6epRh8QGNyzEzzFkllMi2+rtmm51dZOtjTUpZniKlMhrmu2dq2oWAXMRAOmadQuZjceOWCXE5oaIFzqT36u9gpwd0ZKa42y+tXaGyIEOJLi+TPxOkfEQQC72Avbn1Kz3SGkgEC1wYG/wCVRFEuMnrPaew3jutDWxou7F43uR5ufzb1D/SGHpkaxGzRMf8Atb6NZo2WRMFdySXR5bbfZ2WVWHZUV2N2XPbVhS8YqkL8gSVPipoBlRKaRUMiMoKFFCGSrQIJyjMDt/Jea4lwd1I5qcwIMA8zIvIjUBexWbGUrZhqNfRYSipGyGRxeiGB48DhA95hjR+IwM5TVFpcP8RxMGXEi+iv4bjRiKdQNc0MqQH2PiN/cgm1/ouBjMCDTqBli7KQ2QGl4Iv6wuTw3iD8NVbUbILTDm6Zm7t7LhlhcLo9WGdZKs+kcMpPw5MEvZHPQcC5xZu7fLA2J9Fq4jRZDSx80XwWMpgudm2a4jc7aW9FXh+JioxrmPLaTgDSAZT8epGpp0/LTbrL3dFHA1Q/PRJMQ51L8Yui9xm1NzqAPMYXOm5fGR0tcGpInwzElubD7OgsykE0nj4M4ENNyYFxe+6oxlbRrjL2kSX2a1w+SmLD+N0k7BYRxNlSo1vi5DTeMmUFtFjgfhaDfcZid1q4rwWrUqipmLWEAM8M8pMXJMWP9N1k43H5GKnUnx9hicZY5nOHiC/KWueNg4xIH5GiepWOm4mBJaA2ASDoNGMb/UnuujgMaKbvBrOFaiCAXxem89xprrY9l0KuBFNxJcG5gS17oBNIawYDaYGk3PRYONK0bIyt1I47uHMpkyC+qSMzDcj8zjbtaw9VswQJ8wdyguBGXlHUTYfxuHoE6lWYDfwmRmFRzZfUHVofdxn4ndbBZcQQ0ZNszS+mDNNjps+u6ZqP/ICtVtm2kjZXrWblORjzPikc9Tq9oN3AfM4BvQGyx4gtDYEkFwzAklmabGoda1XfLoNwsuMx5aC9zzmzeZzW5yQLa+WBpAhs2BN1kGMqVRABHKADEED5GA6T9TqslAxcy/G8RyycxLyTaWl525iL6WtHQQJVWWtWIkEB3YS8jYxo0dNAtGH4Tl05nkwGRJLu/QD67Lr0qLsrg1wJJIqVQBlP+kwTzOGkRAVckuiKLfZzMJgGtsx0OEEuEZWN+ee+gXSr4cCnDy5jG/CQQ95J8zwPL2bqVnw5YwhwLsrXRnYXFzqsQGMA879BOg2RWxYgFx52knmJc2gJ8jbc1S/M/aYF1g9mapEmvyB0NLSSy5B/CE8pcNHVIjKwaKqpjWh1szAdLZnF2udzieeoeuk9hfNjca2AS6YdIEQQ4623ed3Hy6Bc97nOiWydmjRoI3J1Oi3Y8Ln0aM2eOPbNNPFXrhk5HhkkSZfN76k91CnhwLkD09P3UqAIEH6BTXqY8SgeLlzSyfoaEpRK3HPQ5QlKJQDQlKEIEpqMpoDRKRUQ5NQyESoplKUINIpyokoUpdhmTOULi8S4W1/Zw0d16Su6VTiaGYW1H9wo1ZYyado5fAsYaLalKryhhzCGzmafcBwBFgZ82ihhvtOHVQXg0WzZ7CZE2l0CSYtOy0ikbjKSYcNNARBvsvN4zAOpGDdugdt79CuOWBJtnpY/J5JI+jYbAU3taGN5XCzgMxf2ptAOb+L9tV1MF+H+C8O+71TlDZa99M/IXCwJvEGbQvEfYvjpbmwxzuNQAUQHhondjnahkSfqvT46ox7bvbVdGXxyQKTCPhw7NLb1DpG649wkd/xnHRbisPDjTAMAkNDMrqlWQeUDysEamTvcKWBrFzHUj4ZqYc5mtDRUbOrA6wzOGl9wqquPa7DeMXBuSRV8MwXiYjNsCcpkarl8J4kx1UOa5lMkOaGBvJB21k3vJKzjCm0ujXPJcVfaL6uNOcmcz3CXFz5qH6QAdQNmjSdVHHCtlEU8onkcBNOnOzQPi/Mb3VX/AOTe12eq8vNQmKjTAcTJ9G++m0roYeu/COawuFRjmnPT80CdG/E4ASSSO6lQTr2XlJqzl4bAAEPqNc5xmI8zj26Dqfp1XafRyNytaDVLJkWFEEXB1LfpJXSqYZpPj0nOFMtH4gBcWTZrKQ0AJPmdbsSsWIqQDTpQGtcBUqAAtbUMau/xak7ARPXRaZ2ns3w4vaKMHQd4hbLSS0F7SHDkAm9+RnaSXX1V2JxHiMzExTOYUwxuV9doN3C34VEaSLnvN81drA0tE1BJcGF16xm9es+AckjeJhYa2KAu43c1u8F5GmVoFmg+UWA1jdRKzJtI31axjZhy5AW5Q9oABLKYk5Du5x00hch+MnlZoAGlwNmgDRtr+p6kqolx5Z1+FpgBvSdh31KtpUA3+7D0/quzF417Z5ufzEtR7I0qGkiABbWY/kFeLIQvQjFRVI8qUnJ2wlEpSnKyIEppIQDQlKFQEoQhCAhEoQhMFTBVYUpUMgJSBSJSlASlIolJAIpSgpFAErBjqAMyJa7UFbknsBEFR7KjymJwBpOFSnzBrgYImIvfqF6TEcdY2l4h5i5rYAZa9wDOwuMsAW91lqUi0wfrsVk4jg3OogMaAGvnSMxvoubJh5bO7D5PHTLuH49uIJplxJqVGuFN08zwIn83p+69CzhjMoAh73WawX0+J2XQDpOo3Xzfe9iPYz/Ve4+xfGzVP3epme+DBDyH1Wj4C7VoA1i5/flywaVo78Uk3TPTcKxPgHwnu8akYa5xJilUOlN50Bka9oUMdgxSdlbD31RIdmBbEk/i1DoBGmpjbVTr1fFpvaBTp0qctq1co+70dhTotHnf3vB72UMJijVomm9xJol0UwC1zxIIzBsgFwgHSFqX8kafZm/45WuirhuIyF1KA+lUzBlVwDaXjauFNvlI0gxa8HdVcQqEENLW5aPKxrCGUmsAuRGpPxO9hN1j4riDIqlwLmEZYJFNkR+FTHxGLFxRxjEF7mkxBa0loElxGnss4xc4r7MJTWOTfoqq8UltmgzJIiA8j43flGgaeiyUWOJLiZJ1d/4j+asbSnzabNm3v1Vq7ceBR2+zzc3lSnpdAxoGilKSJXScY5RKUolCDQkhANCSaAEJJyhQQiUSgBCJQqQkCiVGUKFGSlKSRUKSlLMlKUqglKUpIQDSRKFAChVZmBHX+wpIlUhwcbw4PGwf169j/VcbnpPkSx7TYg+0gr1mLo/EPf8AqufiMM14Id7Hcei0zhZ04srj2enwnEvEp0S3I1gYPCptAy0idwD56kzciG91VhMeWVwASQWlpOWGy2+UdYl0uJvK4fCC+mx1PNlaHE52wC5rh5es6rZQr3GUaTFuu65MeB8md2XyY8fsMZVBeWkyA4w34Rf9VqzTBgC0DrCjG9p6wE5XdGCitHmTySm9kkSopyszWNCUolANCSEA0JJygBCJRKEBCJRKAaEpQgGhEoQAhJCGQ0ihIqACkgpIBpqMoQDQkkgHKEpRKoGs1TCAmQY7bLQkoCujhg3uf2VySJVA0ISQg00kIBppIQAmkhANCSEA0JSiUA0JIQDQkCpBAOEKYTQFSFFNQoyolBKEAkISQDQkkgGkiUIAQhKUA0JSiUA0JSiUA01FNANNRTlANCUolANCUoQDRKEIATSQqQaEkIBqTQogK1oQEwEKUIQGZKUJSoUJRKSSgGSlKCUlQOUJIQAhCSAaEIQAhCEAIQhACEIQDQkmgGhJCAaEkIBoSQgHKJQhAEoQgKkLWBXMCrYFe0IBoTQgMKihChQSQhQCQhCAEkIVAIQhACaEIAQhCAEIQgEmEIQAmhCAEIQgBCEIAQhCAAhCEA0BNCEL6avCEKgkhCE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jpeg;base64,/9j/4AAQSkZJRgABAQAAAQABAAD/2wCEAAkGBhAQEBAQEBAQEBAQDw8VEA8QDQ8VEBAPFBIWFBUQFRYXGyYfFxkjGRQSHy8gIycpLi4vFSAxNTAqNSYrLCkBCQoKDgwOGg8PGiklHyQsLCwpKikpKSksKSkpKSkpLCkpKiwsLCwpLCwsLCkpKSksKSwsLCkpLCkpLCwpKSwsKf/AABEIAMIBAwMBIgACEQEDEQH/xAAbAAACAwEBAQAAAAAAAAAAAAAAAQIDBAUGB//EAD4QAAEDAgQEBAMGBAQHAQAAAAEAAhEDIQQSMUEFIlFhEzJxgUJSkQYUI2KhsXLB0fBDU2OCFTOSotLh8Rb/xAAZAQEBAAMBAAAAAAAAAAAAAAAAAQIDBAX/xAAlEQACAgICAgICAwEAAAAAAAAAAQIRAyESMQRBIlEycSNhkQX/2gAMAwEAAhEDEQA/AN0pSoykXL07PFLAUFyz1K52WapiisORkkbnVlQ7GkbD9VidiXdVU6sTqVjbLSOj9+S+/wDb9lzsyMymwdP/AIgOhUhxRo2K5MpSmynZHGyNLe6g/jDjquXKIUotmypjidCR6OKoOId8zvqVXCUIkLJ+M75j9Skarup+pUUkollrMU8aOcPQla6PGqrfin1K50ozJQO237TVBq0fUqQ+1L/kb9SuHKJSiHdP2md8g+pTH2mPyfquBmUgUoHbd9pCfhj3V1HjoNjA/wB0Lz0oSinsG021BcBw9WlIcIpf5bfovN4Xi1SnpBHQrr4T7SNNnjL3mQpRDd/waj/lt/VTHBqH+W39VOjjmOuDKuFYdVCGY8Go/IEN4RSHwj3utYqhVVC/4XN9wpZTNU4JRPwD2kLNU+zFI6Zx6O/qtbX4gG4Y4dpV7sS8f4ZPonIyo4x+yrfnd9Gprq/fj/lu+iFeYo8+ag6qt71y/FPVPxitl2SjXUJ6rM+oqy9RJUKTLkKCm0IQYYnkUphRzqWBZUZU8yEsBCIQglSwNKVElKVUBkpSlKJVAJhKEyo5JdlUW9JBKEm06hk5OUbZ4ee4GUj6rRTotDcxdmYbZwwtqU3ac7Zhwk3IjUFc78mHo6l4eV9qioJyiqwtkGZGvKbewSaJaXtIc0auaQQ09D0W1ZYtXZpeGadUEpSoym1srOzUEolSNEqJalgk2qRoSPQlTGMqDR7v+oqkMKCFNA2U+L1h8ZPrdbcP9oT8f6BcVKUB7DD8UY/QrW2uvDCqRoT9VfR4lUbofqVAe18ZNeVH2hf8o+qFaFHPkdESOyiVGVDIskIzhVyhATzBGZQCapCWZASCJUFEkpSzIlAGZEqJcpBpjNYDqTE+nX2WEskI9s2Qwzn+KCUBhMwCY1gaKdDDl/xZYN5ESPdAwrWEOo8rmmz2A+Y7F3xz0AXNLzIrSO2H/Pm1cmVsaXTlvGvZSoUS8wCB1107LXiccPDNQhrDLmvAbJFUagCTE2OhPYLNh6wqw1hLXOPlqgjPGjQSIcext2WifkZXpaOqHiYYq2SfhxMSCJg6m+4taewkqdSqyABAbexuR0toD9T2URh6pzZ8wNwWjU7RJsB/XRRwtFky4DUBuU5iTplHzababrklJv8AJndGKiviqE7EuIyhpcARA2IHYmD+voEVaLsrifK/LmAAABbN5O943KsqPBcXcstPUuJgTq225s36gKh3EA4tPmIEF2oE+8N9vqdVE36K69lgwFNjRAhwI5wYeHRN37H0kqdTHkNNQkeJScGvLReoxwPmjWRIjqBosrqT7Zjlm4a0S7KbgxYAey1fc2gAyC90XAl57AHQdz9As1OuzBwvox+OXlzm03tpjRxyZg3aWlw+n7rZSogNzuc00zbxWZhkP+ox1xcjQp+PlblNnQTmIBN+m2gPMfbMs33sNcQJLalN2aJdDwOVxjqCRPfYWW2OaTVejRPx4Xya2W1BlsbxNxoqwCbgE+l1lpYevULRUcG5WNaGtDZDRo5xdK2Nw7KbvxGjLYis0CnWYPnIYQC2esLpj5VKntnJPwbfJaRAPKRcteJg+IHQalMA54E1KegcYMSPaxBK5/iyYaHOP5Wk/wD1dGPMpLZyZfHcHS2WEpSp0KWd2UEB8f8ALe1zH+wcL6dVBzSNQR6ghbFkjLSZplhnFW0KUShCzNYSmlCEsFjioplJQoJoQSFCpX0EolFEjPle2oGEXqNHl7ka5R1WjG8MfTcIe6dWeGwFrwdCSbey0yzwiuzph4uSTSozZlJrS7QE+gW8NpVmF7mhtVkCq0CzmxZ42He8/RKrlaA1rRldoXDIyPnDfM4d4I7rnyeW10jqxeCn+TMFNpcYET9fZahg8jZqR2LpDZ6WuT9FW6oGX5S6LAU5joQyYYO7yfRI1HGzWE5Y5geaNZzOFh6BrexXLPNkn7O6HjYsfodJoDiTMAEwKZv/ALdWju6PVWVsaLXAB82U7a/8x38gQNiVSKbqvLM3BDQS5uY7/mPqCVodhAwAvLcxPme2S49m7unv7LS/7Ohf0ZXVjHICRqdCC+DBymQfVxcewVhovMucXFx1aGkuJ6OJPL7/AEUqRDCXHOYboYn/AHTamP4j7FPEYtpgEjKNWiWU5jSPM7/tB2EXT9CvsjhcMy5dyw6JFxmIgDlNz2H0KnimhxIIjLY53AOHUgaU473HQrLVrkuApjMQIlpuLfODDR+VnuSp4fDuNy5zARZrWiTFuUbx1EAIyWukWV+I5qRLyXua7IRzy6G8rg1xlxIjUR2WcV3OBdVpvYzQuHhk3tzN+KPl07K7DYQZ8pZEgkyQX5Rq5xO0dx6rRVc2GZQII5XvbbLPwMBuJ3sO5WTmrujFQfVkafCCefN4tN4EOEhrraG9o1OpVdNoDgQZbNsjDltswauPfbchPCvAeaUgtqNc5sgFnit1E6OncAZbbrmjiFSoXNZTc5lwXF8Ndc20uO2hjRVwvaIpVp9nUq4kOgTYjytIibTJJ5zHt3N1iq4wnM0EmSLA5piIk2m3oBsNzazCMqnw356NWAQx7gWVDGki42t+i11cF4bMruQkgWZzuOuRoGg/U9N1HHjsqly0YqeFe8kvOSDzQ2bnQTqXGdNf2V+Ew7Wky3IGguuQYAMZnCb39r7mytpV8gi4u7mytJaI8jerut4G5OiyVsS0NJloIMklxJkHzE2vFs22wnTHbMtLs01HBrnOAALZ8xJeTGpAvP5bHrlErJiOINE5rZhrZxcRbNPW+wgbdVjbi6jzFOcpESRad7b/AM1qwfCRJc/O9wMGYOapsxv84WVKPZOTl0YTRr4nwvNTApCm6Hc1SCNb2EZV0OHcJpaBrHwN5ku01mYFvcwtmFaBmztghrQcsTlJgNEXkknS5n3VdapGbyi5BY0WaJ8sj9SNNBcyjm2SONLsdF4bFJ58Wi4kNcQZp1NA5pmcoMC5sSLlV165c2HGajKhpvJN3EDlcRJvAj2sseLxReHMDZcS2ALNaQemjY/RT8OXOdMlzy70MBtvYLrwQlKmzh8rJCKaXsaE/DPRLKV6R4wSknCEBMoQkUKTleU+0mIqUcUyoxxB8NsXsYJlq9PKycUwbarIcJjTqO4WE48lRsxT4Ss63C+KU61JlRrWQ4cxeXNa2pvTiCah7NadRdWtrh1N9N5tS5qeZrxLZ5qcZjbtI2novE4HPhfFb5muY403hvxgeU9JG2+VXfZnjueoKVaC55hlTKJzHRkaDeIHsV5bxuDZ7ayLIlR67hlRtV4fQhxYDmpVAWvfTNuVohrRN4j3WZpfSqF5LKgc6fBLSagA6u6jvHst7qQaeQnxm3Aaw+IHRq47M/iyjspYur4oFZsNY61SC1oD9LvkwLGSLmBCxUrj8fRm41L5eyNbh1Ehj2EGm+S0OdzB27TEkDvA7lV1MpAa0ZxcSXZaPcZoh31d7KODrNl9NxcaLgSHlhFAVBcXcSXTAMnW/VYaXEc7y6s2oAAR4pE20D40DeggAKShe0WOTjaZqc/w/kDniGyyTc6sp9PzPIHZU1uIAERq2JyuDqhA6vOg7ABo2BWjH8JcPiHhvMtLbNf3e4mSb7k+ito4Tw2m4bF8zmZRAGzDefzOha2uPZsT5bRhq53ho8okEZ7w7WWMGp/MZKuw3DpkvAeb2LrAk/GTZntJKKbW5g6XkEnmg53kzZlOJcO9h6q2rjg5pBJGoFMOgNA2c9up/JTiNysb+i1XZUW83maA08wA/Dpjo4k/pc9loq4sZXZTl9AfEeLAOIceRvQuknZqyffmhrYc0QIblaJb1LAeVv8AHftOqyB5IAgxu5wJFz5urieu/SFa+w39Guu9uQwBfq7MCRYmJ53fxENEQstSu5xOU6nzuc4tFouYk2ta2wtZXjhrWtzOzuc5ssYR5h1jRoH9lasI0ycwgMBcIyENHzXMf7nW6Aq6RKb7MlTBaOquLy6C1uWDEWdGzf7stuDpNAzkCnli+Wze4m0/mPWwNlKvV8sEsY8ZhUImrU6OaHXjYOIA+ULJUxGUsyk2zObluxr4glkyXv61DIGyltmVJbLcRRDswyhg3zEippIe4nyDS5GbSAJuq+Pmh4pIzUzkquIyGG6OBIlodY95EzoubV4lD8rRmOtgCQ7rmJN+5O83Krp8NfUz+IMrHPa5zb5QYhs9Xet5vC2R0qZqm22mhN4sKrpayoQBAcBtrbSG7x7mVrwnCmVnEtqF1SzvBqsLXG1o2PQLZgcGNWZnNF8oDZeWm8/Kwbk/qnjqALpLiagAOcZg2iPmnWOlpd6Kc49UOEnuyw4TKwjlYR53xAsZyNnUDc6epRh8QGNyzEzzFkllMi2+rtmm51dZOtjTUpZniKlMhrmu2dq2oWAXMRAOmadQuZjceOWCXE5oaIFzqT36u9gpwd0ZKa42y+tXaGyIEOJLi+TPxOkfEQQC72Avbn1Kz3SGkgEC1wYG/wCVRFEuMnrPaew3jutDWxou7F43uR5ufzb1D/SGHpkaxGzRMf8Atb6NZo2WRMFdySXR5bbfZ2WVWHZUV2N2XPbVhS8YqkL8gSVPipoBlRKaRUMiMoKFFCGSrQIJyjMDt/Jea4lwd1I5qcwIMA8zIvIjUBexWbGUrZhqNfRYSipGyGRxeiGB48DhA95hjR+IwM5TVFpcP8RxMGXEi+iv4bjRiKdQNc0MqQH2PiN/cgm1/ouBjMCDTqBli7KQ2QGl4Iv6wuTw3iD8NVbUbILTDm6Zm7t7LhlhcLo9WGdZKs+kcMpPw5MEvZHPQcC5xZu7fLA2J9Fq4jRZDSx80XwWMpgudm2a4jc7aW9FXh+JioxrmPLaTgDSAZT8epGpp0/LTbrL3dFHA1Q/PRJMQ51L8Yui9xm1NzqAPMYXOm5fGR0tcGpInwzElubD7OgsykE0nj4M4ENNyYFxe+6oxlbRrjL2kSX2a1w+SmLD+N0k7BYRxNlSo1vi5DTeMmUFtFjgfhaDfcZid1q4rwWrUqipmLWEAM8M8pMXJMWP9N1k43H5GKnUnx9hicZY5nOHiC/KWueNg4xIH5GiepWOm4mBJaA2ASDoNGMb/UnuujgMaKbvBrOFaiCAXxem89xprrY9l0KuBFNxJcG5gS17oBNIawYDaYGk3PRYONK0bIyt1I47uHMpkyC+qSMzDcj8zjbtaw9VswQJ8wdyguBGXlHUTYfxuHoE6lWYDfwmRmFRzZfUHVofdxn4ndbBZcQQ0ZNszS+mDNNjps+u6ZqP/ICtVtm2kjZXrWblORjzPikc9Tq9oN3AfM4BvQGyx4gtDYEkFwzAklmabGoda1XfLoNwsuMx5aC9zzmzeZzW5yQLa+WBpAhs2BN1kGMqVRABHKADEED5GA6T9TqslAxcy/G8RyycxLyTaWl525iL6WtHQQJVWWtWIkEB3YS8jYxo0dNAtGH4Tl05nkwGRJLu/QD67Lr0qLsrg1wJJIqVQBlP+kwTzOGkRAVckuiKLfZzMJgGtsx0OEEuEZWN+ee+gXSr4cCnDy5jG/CQQ95J8zwPL2bqVnw5YwhwLsrXRnYXFzqsQGMA879BOg2RWxYgFx52knmJc2gJ8jbc1S/M/aYF1g9mapEmvyB0NLSSy5B/CE8pcNHVIjKwaKqpjWh1szAdLZnF2udzieeoeuk9hfNjca2AS6YdIEQQ4623ed3Hy6Bc97nOiWydmjRoI3J1Oi3Y8Ln0aM2eOPbNNPFXrhk5HhkkSZfN76k91CnhwLkD09P3UqAIEH6BTXqY8SgeLlzSyfoaEpRK3HPQ5QlKJQDQlKEIEpqMpoDRKRUQ5NQyESoplKUINIpyokoUpdhmTOULi8S4W1/Zw0d16Su6VTiaGYW1H9wo1ZYyado5fAsYaLalKryhhzCGzmafcBwBFgZ82ihhvtOHVQXg0WzZ7CZE2l0CSYtOy0ikbjKSYcNNARBvsvN4zAOpGDdugdt79CuOWBJtnpY/J5JI+jYbAU3taGN5XCzgMxf2ptAOb+L9tV1MF+H+C8O+71TlDZa99M/IXCwJvEGbQvEfYvjpbmwxzuNQAUQHhondjnahkSfqvT46ox7bvbVdGXxyQKTCPhw7NLb1DpG649wkd/xnHRbisPDjTAMAkNDMrqlWQeUDysEamTvcKWBrFzHUj4ZqYc5mtDRUbOrA6wzOGl9wqquPa7DeMXBuSRV8MwXiYjNsCcpkarl8J4kx1UOa5lMkOaGBvJB21k3vJKzjCm0ujXPJcVfaL6uNOcmcz3CXFz5qH6QAdQNmjSdVHHCtlEU8onkcBNOnOzQPi/Mb3VX/AOTe12eq8vNQmKjTAcTJ9G++m0roYeu/COawuFRjmnPT80CdG/E4ASSSO6lQTr2XlJqzl4bAAEPqNc5xmI8zj26Dqfp1XafRyNytaDVLJkWFEEXB1LfpJXSqYZpPj0nOFMtH4gBcWTZrKQ0AJPmdbsSsWIqQDTpQGtcBUqAAtbUMau/xak7ARPXRaZ2ns3w4vaKMHQd4hbLSS0F7SHDkAm9+RnaSXX1V2JxHiMzExTOYUwxuV9doN3C34VEaSLnvN81drA0tE1BJcGF16xm9es+AckjeJhYa2KAu43c1u8F5GmVoFmg+UWA1jdRKzJtI31axjZhy5AW5Q9oABLKYk5Du5x00hch+MnlZoAGlwNmgDRtr+p6kqolx5Z1+FpgBvSdh31KtpUA3+7D0/quzF417Z5ufzEtR7I0qGkiABbWY/kFeLIQvQjFRVI8qUnJ2wlEpSnKyIEppIQDQlKFQEoQhCAhEoQhMFTBVYUpUMgJSBSJSlASlIolJAIpSgpFAErBjqAMyJa7UFbknsBEFR7KjymJwBpOFSnzBrgYImIvfqF6TEcdY2l4h5i5rYAZa9wDOwuMsAW91lqUi0wfrsVk4jg3OogMaAGvnSMxvoubJh5bO7D5PHTLuH49uIJplxJqVGuFN08zwIn83p+69CzhjMoAh73WawX0+J2XQDpOo3Xzfe9iPYz/Ve4+xfGzVP3epme+DBDyH1Wj4C7VoA1i5/flywaVo78Uk3TPTcKxPgHwnu8akYa5xJilUOlN50Bka9oUMdgxSdlbD31RIdmBbEk/i1DoBGmpjbVTr1fFpvaBTp0qctq1co+70dhTotHnf3vB72UMJijVomm9xJol0UwC1zxIIzBsgFwgHSFqX8kafZm/45WuirhuIyF1KA+lUzBlVwDaXjauFNvlI0gxa8HdVcQqEENLW5aPKxrCGUmsAuRGpPxO9hN1j4riDIqlwLmEZYJFNkR+FTHxGLFxRxjEF7mkxBa0loElxGnss4xc4r7MJTWOTfoqq8UltmgzJIiA8j43flGgaeiyUWOJLiZJ1d/4j+asbSnzabNm3v1Vq7ceBR2+zzc3lSnpdAxoGilKSJXScY5RKUolCDQkhANCSaAEJJyhQQiUSgBCJQqQkCiVGUKFGSlKSRUKSlLMlKUqglKUpIQDSRKFAChVZmBHX+wpIlUhwcbw4PGwf169j/VcbnpPkSx7TYg+0gr1mLo/EPf8AqufiMM14Id7Hcei0zhZ04srj2enwnEvEp0S3I1gYPCptAy0idwD56kzciG91VhMeWVwASQWlpOWGy2+UdYl0uJvK4fCC+mx1PNlaHE52wC5rh5es6rZQr3GUaTFuu65MeB8md2XyY8fsMZVBeWkyA4w34Rf9VqzTBgC0DrCjG9p6wE5XdGCitHmTySm9kkSopyszWNCUolANCSEA0JJygBCJRKEBCJRKAaEpQgGhEoQAhJCGQ0ihIqACkgpIBpqMoQDQkkgHKEpRKoGs1TCAmQY7bLQkoCujhg3uf2VySJVA0ISQg00kIBppIQAmkhANCSEA0JSiUA0JIQDQkCpBAOEKYTQFSFFNQoyolBKEAkISQDQkkgGkiUIAQhKUA0JSiUA0JSiUA01FNANNRTlANCUolANCUoQDRKEIATSQqQaEkIBqTQogK1oQEwEKUIQGZKUJSoUJRKSSgGSlKCUlQOUJIQAhCSAaEIQAhCEAIQhACEIQDQkmgGhJCAaEkIBoSQgHKJQhAEoQgKkLWBXMCrYFe0IBoTQgMKihChQSQhQCQhCAEkIVAIQhACaEIAQhCAEIQgEmEIQAmhCAEIQgBCEIAQhCAAhCEA0BNCEL6avCEKgkhCE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data:image/jpeg;base64,/9j/4AAQSkZJRgABAQAAAQABAAD/2wCEAAkGBhAQEBAQEBAQEBAQDw8VEA8QDQ8VEBAPFBIWFBUQFRYXGyYfFxkjGRQSHy8gIycpLi4vFSAxNTAqNSYrLCkBCQoKDgwOGg8PGiklHyQsLCwpKikpKSksKSkpKSkpLCkpKiwsLCwpLCwsLCkpKSksKSwsLCkpLCkpLCwpKSwsKf/AABEIAMIBAwMBIgACEQEDEQH/xAAbAAACAwEBAQAAAAAAAAAAAAAAAQIDBAUGB//EAD4QAAEDAgQEBAMGBAQHAQAAAAEAAhEDIQQSMUEFIlFhEzJxgUJSkQYUI2KhsXLB0fBDU2OCFTOSotLh8Rb/xAAZAQEBAAMBAAAAAAAAAAAAAAAAAQIDBAX/xAAlEQACAgICAgICAwEAAAAAAAAAAQIRAyESMQRBIlEycSNhkQX/2gAMAwEAAhEDEQA/AN0pSoykXL07PFLAUFyz1K52WapiisORkkbnVlQ7GkbD9VidiXdVU6sTqVjbLSOj9+S+/wDb9lzsyMymwdP/AIgOhUhxRo2K5MpSmynZHGyNLe6g/jDjquXKIUotmypjidCR6OKoOId8zvqVXCUIkLJ+M75j9Skarup+pUUkollrMU8aOcPQla6PGqrfin1K50ozJQO237TVBq0fUqQ+1L/kb9SuHKJSiHdP2md8g+pTH2mPyfquBmUgUoHbd9pCfhj3V1HjoNjA/wB0Lz0oSinsG021BcBw9WlIcIpf5bfovN4Xi1SnpBHQrr4T7SNNnjL3mQpRDd/waj/lt/VTHBqH+W39VOjjmOuDKuFYdVCGY8Go/IEN4RSHwj3utYqhVVC/4XN9wpZTNU4JRPwD2kLNU+zFI6Zx6O/qtbX4gG4Y4dpV7sS8f4ZPonIyo4x+yrfnd9Gprq/fj/lu+iFeYo8+ag6qt71y/FPVPxitl2SjXUJ6rM+oqy9RJUKTLkKCm0IQYYnkUphRzqWBZUZU8yEsBCIQglSwNKVElKVUBkpSlKJVAJhKEyo5JdlUW9JBKEm06hk5OUbZ4ee4GUj6rRTotDcxdmYbZwwtqU3ac7Zhwk3IjUFc78mHo6l4eV9qioJyiqwtkGZGvKbewSaJaXtIc0auaQQ09D0W1ZYtXZpeGadUEpSoym1srOzUEolSNEqJalgk2qRoSPQlTGMqDR7v+oqkMKCFNA2U+L1h8ZPrdbcP9oT8f6BcVKUB7DD8UY/QrW2uvDCqRoT9VfR4lUbofqVAe18ZNeVH2hf8o+qFaFHPkdESOyiVGVDIskIzhVyhATzBGZQCapCWZASCJUFEkpSzIlAGZEqJcpBpjNYDqTE+nX2WEskI9s2Qwzn+KCUBhMwCY1gaKdDDl/xZYN5ESPdAwrWEOo8rmmz2A+Y7F3xz0AXNLzIrSO2H/Pm1cmVsaXTlvGvZSoUS8wCB1107LXiccPDNQhrDLmvAbJFUagCTE2OhPYLNh6wqw1hLXOPlqgjPGjQSIcext2WifkZXpaOqHiYYq2SfhxMSCJg6m+4taewkqdSqyABAbexuR0toD9T2URh6pzZ8wNwWjU7RJsB/XRRwtFky4DUBuU5iTplHzababrklJv8AJndGKiviqE7EuIyhpcARA2IHYmD+voEVaLsrifK/LmAAABbN5O943KsqPBcXcstPUuJgTq225s36gKh3EA4tPmIEF2oE+8N9vqdVE36K69lgwFNjRAhwI5wYeHRN37H0kqdTHkNNQkeJScGvLReoxwPmjWRIjqBosrqT7Zjlm4a0S7KbgxYAey1fc2gAyC90XAl57AHQdz9As1OuzBwvox+OXlzm03tpjRxyZg3aWlw+n7rZSogNzuc00zbxWZhkP+ox1xcjQp+PlblNnQTmIBN+m2gPMfbMs33sNcQJLalN2aJdDwOVxjqCRPfYWW2OaTVejRPx4Xya2W1BlsbxNxoqwCbgE+l1lpYevULRUcG5WNaGtDZDRo5xdK2Nw7KbvxGjLYis0CnWYPnIYQC2esLpj5VKntnJPwbfJaRAPKRcteJg+IHQalMA54E1KegcYMSPaxBK5/iyYaHOP5Wk/wD1dGPMpLZyZfHcHS2WEpSp0KWd2UEB8f8ALe1zH+wcL6dVBzSNQR6ghbFkjLSZplhnFW0KUShCzNYSmlCEsFjioplJQoJoQSFCpX0EolFEjPle2oGEXqNHl7ka5R1WjG8MfTcIe6dWeGwFrwdCSbey0yzwiuzph4uSTSozZlJrS7QE+gW8NpVmF7mhtVkCq0CzmxZ42He8/RKrlaA1rRldoXDIyPnDfM4d4I7rnyeW10jqxeCn+TMFNpcYET9fZahg8jZqR2LpDZ6WuT9FW6oGX5S6LAU5joQyYYO7yfRI1HGzWE5Y5geaNZzOFh6BrexXLPNkn7O6HjYsfodJoDiTMAEwKZv/ALdWju6PVWVsaLXAB82U7a/8x38gQNiVSKbqvLM3BDQS5uY7/mPqCVodhAwAvLcxPme2S49m7unv7LS/7Ohf0ZXVjHICRqdCC+DBymQfVxcewVhovMucXFx1aGkuJ6OJPL7/AEUqRDCXHOYboYn/AHTamP4j7FPEYtpgEjKNWiWU5jSPM7/tB2EXT9CvsjhcMy5dyw6JFxmIgDlNz2H0KnimhxIIjLY53AOHUgaU473HQrLVrkuApjMQIlpuLfODDR+VnuSp4fDuNy5zARZrWiTFuUbx1EAIyWukWV+I5qRLyXua7IRzy6G8rg1xlxIjUR2WcV3OBdVpvYzQuHhk3tzN+KPl07K7DYQZ8pZEgkyQX5Rq5xO0dx6rRVc2GZQII5XvbbLPwMBuJ3sO5WTmrujFQfVkafCCefN4tN4EOEhrraG9o1OpVdNoDgQZbNsjDltswauPfbchPCvAeaUgtqNc5sgFnit1E6OncAZbbrmjiFSoXNZTc5lwXF8Ndc20uO2hjRVwvaIpVp9nUq4kOgTYjytIibTJJ5zHt3N1iq4wnM0EmSLA5piIk2m3oBsNzazCMqnw356NWAQx7gWVDGki42t+i11cF4bMruQkgWZzuOuRoGg/U9N1HHjsqly0YqeFe8kvOSDzQ2bnQTqXGdNf2V+Ew7Wky3IGguuQYAMZnCb39r7mytpV8gi4u7mytJaI8jerut4G5OiyVsS0NJloIMklxJkHzE2vFs22wnTHbMtLs01HBrnOAALZ8xJeTGpAvP5bHrlErJiOINE5rZhrZxcRbNPW+wgbdVjbi6jzFOcpESRad7b/AM1qwfCRJc/O9wMGYOapsxv84WVKPZOTl0YTRr4nwvNTApCm6Hc1SCNb2EZV0OHcJpaBrHwN5ku01mYFvcwtmFaBmztghrQcsTlJgNEXkknS5n3VdapGbyi5BY0WaJ8sj9SNNBcyjm2SONLsdF4bFJ58Wi4kNcQZp1NA5pmcoMC5sSLlV165c2HGajKhpvJN3EDlcRJvAj2sseLxReHMDZcS2ALNaQemjY/RT8OXOdMlzy70MBtvYLrwQlKmzh8rJCKaXsaE/DPRLKV6R4wSknCEBMoQkUKTleU+0mIqUcUyoxxB8NsXsYJlq9PKycUwbarIcJjTqO4WE48lRsxT4Ss63C+KU61JlRrWQ4cxeXNa2pvTiCah7NadRdWtrh1N9N5tS5qeZrxLZ5qcZjbtI2novE4HPhfFb5muY403hvxgeU9JG2+VXfZnjueoKVaC55hlTKJzHRkaDeIHsV5bxuDZ7ayLIlR67hlRtV4fQhxYDmpVAWvfTNuVohrRN4j3WZpfSqF5LKgc6fBLSagA6u6jvHst7qQaeQnxm3Aaw+IHRq47M/iyjspYur4oFZsNY61SC1oD9LvkwLGSLmBCxUrj8fRm41L5eyNbh1Ehj2EGm+S0OdzB27TEkDvA7lV1MpAa0ZxcSXZaPcZoh31d7KODrNl9NxcaLgSHlhFAVBcXcSXTAMnW/VYaXEc7y6s2oAAR4pE20D40DeggAKShe0WOTjaZqc/w/kDniGyyTc6sp9PzPIHZU1uIAERq2JyuDqhA6vOg7ABo2BWjH8JcPiHhvMtLbNf3e4mSb7k+ito4Tw2m4bF8zmZRAGzDefzOha2uPZsT5bRhq53ho8okEZ7w7WWMGp/MZKuw3DpkvAeb2LrAk/GTZntJKKbW5g6XkEnmg53kzZlOJcO9h6q2rjg5pBJGoFMOgNA2c9up/JTiNysb+i1XZUW83maA08wA/Dpjo4k/pc9loq4sZXZTl9AfEeLAOIceRvQuknZqyffmhrYc0QIblaJb1LAeVv8AHftOqyB5IAgxu5wJFz5urieu/SFa+w39Guu9uQwBfq7MCRYmJ53fxENEQstSu5xOU6nzuc4tFouYk2ta2wtZXjhrWtzOzuc5ssYR5h1jRoH9lasI0ycwgMBcIyENHzXMf7nW6Aq6RKb7MlTBaOquLy6C1uWDEWdGzf7stuDpNAzkCnli+Wze4m0/mPWwNlKvV8sEsY8ZhUImrU6OaHXjYOIA+ULJUxGUsyk2zObluxr4glkyXv61DIGyltmVJbLcRRDswyhg3zEippIe4nyDS5GbSAJuq+Pmh4pIzUzkquIyGG6OBIlodY95EzoubV4lD8rRmOtgCQ7rmJN+5O83Krp8NfUz+IMrHPa5zb5QYhs9Xet5vC2R0qZqm22mhN4sKrpayoQBAcBtrbSG7x7mVrwnCmVnEtqF1SzvBqsLXG1o2PQLZgcGNWZnNF8oDZeWm8/Kwbk/qnjqALpLiagAOcZg2iPmnWOlpd6Kc49UOEnuyw4TKwjlYR53xAsZyNnUDc6epRh8QGNyzEzzFkllMi2+rtmm51dZOtjTUpZniKlMhrmu2dq2oWAXMRAOmadQuZjceOWCXE5oaIFzqT36u9gpwd0ZKa42y+tXaGyIEOJLi+TPxOkfEQQC72Avbn1Kz3SGkgEC1wYG/wCVRFEuMnrPaew3jutDWxou7F43uR5ufzb1D/SGHpkaxGzRMf8Atb6NZo2WRMFdySXR5bbfZ2WVWHZUV2N2XPbVhS8YqkL8gSVPipoBlRKaRUMiMoKFFCGSrQIJyjMDt/Jea4lwd1I5qcwIMA8zIvIjUBexWbGUrZhqNfRYSipGyGRxeiGB48DhA95hjR+IwM5TVFpcP8RxMGXEi+iv4bjRiKdQNc0MqQH2PiN/cgm1/ouBjMCDTqBli7KQ2QGl4Iv6wuTw3iD8NVbUbILTDm6Zm7t7LhlhcLo9WGdZKs+kcMpPw5MEvZHPQcC5xZu7fLA2J9Fq4jRZDSx80XwWMpgudm2a4jc7aW9FXh+JioxrmPLaTgDSAZT8epGpp0/LTbrL3dFHA1Q/PRJMQ51L8Yui9xm1NzqAPMYXOm5fGR0tcGpInwzElubD7OgsykE0nj4M4ENNyYFxe+6oxlbRrjL2kSX2a1w+SmLD+N0k7BYRxNlSo1vi5DTeMmUFtFjgfhaDfcZid1q4rwWrUqipmLWEAM8M8pMXJMWP9N1k43H5GKnUnx9hicZY5nOHiC/KWueNg4xIH5GiepWOm4mBJaA2ASDoNGMb/UnuujgMaKbvBrOFaiCAXxem89xprrY9l0KuBFNxJcG5gS17oBNIawYDaYGk3PRYONK0bIyt1I47uHMpkyC+qSMzDcj8zjbtaw9VswQJ8wdyguBGXlHUTYfxuHoE6lWYDfwmRmFRzZfUHVofdxn4ndbBZcQQ0ZNszS+mDNNjps+u6ZqP/ICtVtm2kjZXrWblORjzPikc9Tq9oN3AfM4BvQGyx4gtDYEkFwzAklmabGoda1XfLoNwsuMx5aC9zzmzeZzW5yQLa+WBpAhs2BN1kGMqVRABHKADEED5GA6T9TqslAxcy/G8RyycxLyTaWl525iL6WtHQQJVWWtWIkEB3YS8jYxo0dNAtGH4Tl05nkwGRJLu/QD67Lr0qLsrg1wJJIqVQBlP+kwTzOGkRAVckuiKLfZzMJgGtsx0OEEuEZWN+ee+gXSr4cCnDy5jG/CQQ95J8zwPL2bqVnw5YwhwLsrXRnYXFzqsQGMA879BOg2RWxYgFx52knmJc2gJ8jbc1S/M/aYF1g9mapEmvyB0NLSSy5B/CE8pcNHVIjKwaKqpjWh1szAdLZnF2udzieeoeuk9hfNjca2AS6YdIEQQ4623ed3Hy6Bc97nOiWydmjRoI3J1Oi3Y8Ln0aM2eOPbNNPFXrhk5HhkkSZfN76k91CnhwLkD09P3UqAIEH6BTXqY8SgeLlzSyfoaEpRK3HPQ5QlKJQDQlKEIEpqMpoDRKRUQ5NQyESoplKUINIpyokoUpdhmTOULi8S4W1/Zw0d16Su6VTiaGYW1H9wo1ZYyado5fAsYaLalKryhhzCGzmafcBwBFgZ82ihhvtOHVQXg0WzZ7CZE2l0CSYtOy0ikbjKSYcNNARBvsvN4zAOpGDdugdt79CuOWBJtnpY/J5JI+jYbAU3taGN5XCzgMxf2ptAOb+L9tV1MF+H+C8O+71TlDZa99M/IXCwJvEGbQvEfYvjpbmwxzuNQAUQHhondjnahkSfqvT46ox7bvbVdGXxyQKTCPhw7NLb1DpG649wkd/xnHRbisPDjTAMAkNDMrqlWQeUDysEamTvcKWBrFzHUj4ZqYc5mtDRUbOrA6wzOGl9wqquPa7DeMXBuSRV8MwXiYjNsCcpkarl8J4kx1UOa5lMkOaGBvJB21k3vJKzjCm0ujXPJcVfaL6uNOcmcz3CXFz5qH6QAdQNmjSdVHHCtlEU8onkcBNOnOzQPi/Mb3VX/AOTe12eq8vNQmKjTAcTJ9G++m0roYeu/COawuFRjmnPT80CdG/E4ASSSO6lQTr2XlJqzl4bAAEPqNc5xmI8zj26Dqfp1XafRyNytaDVLJkWFEEXB1LfpJXSqYZpPj0nOFMtH4gBcWTZrKQ0AJPmdbsSsWIqQDTpQGtcBUqAAtbUMau/xak7ARPXRaZ2ns3w4vaKMHQd4hbLSS0F7SHDkAm9+RnaSXX1V2JxHiMzExTOYUwxuV9doN3C34VEaSLnvN81drA0tE1BJcGF16xm9es+AckjeJhYa2KAu43c1u8F5GmVoFmg+UWA1jdRKzJtI31axjZhy5AW5Q9oABLKYk5Du5x00hch+MnlZoAGlwNmgDRtr+p6kqolx5Z1+FpgBvSdh31KtpUA3+7D0/quzF417Z5ufzEtR7I0qGkiABbWY/kFeLIQvQjFRVI8qUnJ2wlEpSnKyIEppIQDQlKFQEoQhCAhEoQhMFTBVYUpUMgJSBSJSlASlIolJAIpSgpFAErBjqAMyJa7UFbknsBEFR7KjymJwBpOFSnzBrgYImIvfqF6TEcdY2l4h5i5rYAZa9wDOwuMsAW91lqUi0wfrsVk4jg3OogMaAGvnSMxvoubJh5bO7D5PHTLuH49uIJplxJqVGuFN08zwIn83p+69CzhjMoAh73WawX0+J2XQDpOo3Xzfe9iPYz/Ve4+xfGzVP3epme+DBDyH1Wj4C7VoA1i5/flywaVo78Uk3TPTcKxPgHwnu8akYa5xJilUOlN50Bka9oUMdgxSdlbD31RIdmBbEk/i1DoBGmpjbVTr1fFpvaBTp0qctq1co+70dhTotHnf3vB72UMJijVomm9xJol0UwC1zxIIzBsgFwgHSFqX8kafZm/45WuirhuIyF1KA+lUzBlVwDaXjauFNvlI0gxa8HdVcQqEENLW5aPKxrCGUmsAuRGpPxO9hN1j4riDIqlwLmEZYJFNkR+FTHxGLFxRxjEF7mkxBa0loElxGnss4xc4r7MJTWOTfoqq8UltmgzJIiA8j43flGgaeiyUWOJLiZJ1d/4j+asbSnzabNm3v1Vq7ceBR2+zzc3lSnpdAxoGilKSJXScY5RKUolCDQkhANCSaAEJJyhQQiUSgBCJQqQkCiVGUKFGSlKSRUKSlLMlKUqglKUpIQDSRKFAChVZmBHX+wpIlUhwcbw4PGwf169j/VcbnpPkSx7TYg+0gr1mLo/EPf8AqufiMM14Id7Hcei0zhZ04srj2enwnEvEp0S3I1gYPCptAy0idwD56kzciG91VhMeWVwASQWlpOWGy2+UdYl0uJvK4fCC+mx1PNlaHE52wC5rh5es6rZQr3GUaTFuu65MeB8md2XyY8fsMZVBeWkyA4w34Rf9VqzTBgC0DrCjG9p6wE5XdGCitHmTySm9kkSopyszWNCUolANCSEA0JJygBCJRKEBCJRKAaEpQgGhEoQAhJCGQ0ihIqACkgpIBpqMoQDQkkgHKEpRKoGs1TCAmQY7bLQkoCujhg3uf2VySJVA0ISQg00kIBppIQAmkhANCSEA0JSiUA0JIQDQkCpBAOEKYTQFSFFNQoyolBKEAkISQDQkkgGkiUIAQhKUA0JSiUA0JSiUA01FNANNRTlANCUolANCUoQDRKEIATSQqQaEkIBqTQogK1oQEwEKUIQGZKUJSoUJRKSSgGSlKCUlQOUJIQAhCSAaEIQAhCEAIQhACEIQDQkmgGhJCAaEkIBoSQgHKJQhAEoQgKkLWBXMCrYFe0IBoTQgMKihChQSQhQCQhCAEkIVAIQhACaEIAQhCAEIQgEmEIQAmhCAEIQgBCEIAQhCAAhCEA0BNCEL6avCEKgkhCEB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data:image/jpeg;base64,/9j/4AAQSkZJRgABAQAAAQABAAD/2wCEAAkGBhAQEBAQEBAQEBAQDw8VEA8QDQ8VEBAPFBIWFBUQFRYXGyYfFxkjGRQSHy8gIycpLi4vFSAxNTAqNSYrLCkBCQoKDgwOGg8PGiklHyQsLCwpKikpKSksKSkpKSkpLCkpKiwsLCwpLCwsLCkpKSksKSwsLCkpLCkpLCwpKSwsKf/AABEIAMIBAwMBIgACEQEDEQH/xAAbAAACAwEBAQAAAAAAAAAAAAAAAQIDBAUGB//EAD4QAAEDAgQEBAMGBAQHAQAAAAEAAhEDIQQSMUEFIlFhEzJxgUJSkQYUI2KhsXLB0fBDU2OCFTOSotLh8Rb/xAAZAQEBAAMBAAAAAAAAAAAAAAAAAQIDBAX/xAAlEQACAgICAgICAwEAAAAAAAAAAQIRAyESMQRBIlEycSNhkQX/2gAMAwEAAhEDEQA/AN0pSoykXL07PFLAUFyz1K52WapiisORkkbnVlQ7GkbD9VidiXdVU6sTqVjbLSOj9+S+/wDb9lzsyMymwdP/AIgOhUhxRo2K5MpSmynZHGyNLe6g/jDjquXKIUotmypjidCR6OKoOId8zvqVXCUIkLJ+M75j9Skarup+pUUkollrMU8aOcPQla6PGqrfin1K50ozJQO237TVBq0fUqQ+1L/kb9SuHKJSiHdP2md8g+pTH2mPyfquBmUgUoHbd9pCfhj3V1HjoNjA/wB0Lz0oSinsG021BcBw9WlIcIpf5bfovN4Xi1SnpBHQrr4T7SNNnjL3mQpRDd/waj/lt/VTHBqH+W39VOjjmOuDKuFYdVCGY8Go/IEN4RSHwj3utYqhVVC/4XN9wpZTNU4JRPwD2kLNU+zFI6Zx6O/qtbX4gG4Y4dpV7sS8f4ZPonIyo4x+yrfnd9Gprq/fj/lu+iFeYo8+ag6qt71y/FPVPxitl2SjXUJ6rM+oqy9RJUKTLkKCm0IQYYnkUphRzqWBZUZU8yEsBCIQglSwNKVElKVUBkpSlKJVAJhKEyo5JdlUW9JBKEm06hk5OUbZ4ee4GUj6rRTotDcxdmYbZwwtqU3ac7Zhwk3IjUFc78mHo6l4eV9qioJyiqwtkGZGvKbewSaJaXtIc0auaQQ09D0W1ZYtXZpeGadUEpSoym1srOzUEolSNEqJalgk2qRoSPQlTGMqDR7v+oqkMKCFNA2U+L1h8ZPrdbcP9oT8f6BcVKUB7DD8UY/QrW2uvDCqRoT9VfR4lUbofqVAe18ZNeVH2hf8o+qFaFHPkdESOyiVGVDIskIzhVyhATzBGZQCapCWZASCJUFEkpSzIlAGZEqJcpBpjNYDqTE+nX2WEskI9s2Qwzn+KCUBhMwCY1gaKdDDl/xZYN5ESPdAwrWEOo8rmmz2A+Y7F3xz0AXNLzIrSO2H/Pm1cmVsaXTlvGvZSoUS8wCB1107LXiccPDNQhrDLmvAbJFUagCTE2OhPYLNh6wqw1hLXOPlqgjPGjQSIcext2WifkZXpaOqHiYYq2SfhxMSCJg6m+4taewkqdSqyABAbexuR0toD9T2URh6pzZ8wNwWjU7RJsB/XRRwtFky4DUBuU5iTplHzababrklJv8AJndGKiviqE7EuIyhpcARA2IHYmD+voEVaLsrifK/LmAAABbN5O943KsqPBcXcstPUuJgTq225s36gKh3EA4tPmIEF2oE+8N9vqdVE36K69lgwFNjRAhwI5wYeHRN37H0kqdTHkNNQkeJScGvLReoxwPmjWRIjqBosrqT7Zjlm4a0S7KbgxYAey1fc2gAyC90XAl57AHQdz9As1OuzBwvox+OXlzm03tpjRxyZg3aWlw+n7rZSogNzuc00zbxWZhkP+ox1xcjQp+PlblNnQTmIBN+m2gPMfbMs33sNcQJLalN2aJdDwOVxjqCRPfYWW2OaTVejRPx4Xya2W1BlsbxNxoqwCbgE+l1lpYevULRUcG5WNaGtDZDRo5xdK2Nw7KbvxGjLYis0CnWYPnIYQC2esLpj5VKntnJPwbfJaRAPKRcteJg+IHQalMA54E1KegcYMSPaxBK5/iyYaHOP5Wk/wD1dGPMpLZyZfHcHS2WEpSp0KWd2UEB8f8ALe1zH+wcL6dVBzSNQR6ghbFkjLSZplhnFW0KUShCzNYSmlCEsFjioplJQoJoQSFCpX0EolFEjPle2oGEXqNHl7ka5R1WjG8MfTcIe6dWeGwFrwdCSbey0yzwiuzph4uSTSozZlJrS7QE+gW8NpVmF7mhtVkCq0CzmxZ42He8/RKrlaA1rRldoXDIyPnDfM4d4I7rnyeW10jqxeCn+TMFNpcYET9fZahg8jZqR2LpDZ6WuT9FW6oGX5S6LAU5joQyYYO7yfRI1HGzWE5Y5geaNZzOFh6BrexXLPNkn7O6HjYsfodJoDiTMAEwKZv/ALdWju6PVWVsaLXAB82U7a/8x38gQNiVSKbqvLM3BDQS5uY7/mPqCVodhAwAvLcxPme2S49m7unv7LS/7Ohf0ZXVjHICRqdCC+DBymQfVxcewVhovMucXFx1aGkuJ6OJPL7/AEUqRDCXHOYboYn/AHTamP4j7FPEYtpgEjKNWiWU5jSPM7/tB2EXT9CvsjhcMy5dyw6JFxmIgDlNz2H0KnimhxIIjLY53AOHUgaU473HQrLVrkuApjMQIlpuLfODDR+VnuSp4fDuNy5zARZrWiTFuUbx1EAIyWukWV+I5qRLyXua7IRzy6G8rg1xlxIjUR2WcV3OBdVpvYzQuHhk3tzN+KPl07K7DYQZ8pZEgkyQX5Rq5xO0dx6rRVc2GZQII5XvbbLPwMBuJ3sO5WTmrujFQfVkafCCefN4tN4EOEhrraG9o1OpVdNoDgQZbNsjDltswauPfbchPCvAeaUgtqNc5sgFnit1E6OncAZbbrmjiFSoXNZTc5lwXF8Ndc20uO2hjRVwvaIpVp9nUq4kOgTYjytIibTJJ5zHt3N1iq4wnM0EmSLA5piIk2m3oBsNzazCMqnw356NWAQx7gWVDGki42t+i11cF4bMruQkgWZzuOuRoGg/U9N1HHjsqly0YqeFe8kvOSDzQ2bnQTqXGdNf2V+Ew7Wky3IGguuQYAMZnCb39r7mytpV8gi4u7mytJaI8jerut4G5OiyVsS0NJloIMklxJkHzE2vFs22wnTHbMtLs01HBrnOAALZ8xJeTGpAvP5bHrlErJiOINE5rZhrZxcRbNPW+wgbdVjbi6jzFOcpESRad7b/AM1qwfCRJc/O9wMGYOapsxv84WVKPZOTl0YTRr4nwvNTApCm6Hc1SCNb2EZV0OHcJpaBrHwN5ku01mYFvcwtmFaBmztghrQcsTlJgNEXkknS5n3VdapGbyi5BY0WaJ8sj9SNNBcyjm2SONLsdF4bFJ58Wi4kNcQZp1NA5pmcoMC5sSLlV165c2HGajKhpvJN3EDlcRJvAj2sseLxReHMDZcS2ALNaQemjY/RT8OXOdMlzy70MBtvYLrwQlKmzh8rJCKaXsaE/DPRLKV6R4wSknCEBMoQkUKTleU+0mIqUcUyoxxB8NsXsYJlq9PKycUwbarIcJjTqO4WE48lRsxT4Ss63C+KU61JlRrWQ4cxeXNa2pvTiCah7NadRdWtrh1N9N5tS5qeZrxLZ5qcZjbtI2novE4HPhfFb5muY403hvxgeU9JG2+VXfZnjueoKVaC55hlTKJzHRkaDeIHsV5bxuDZ7ayLIlR67hlRtV4fQhxYDmpVAWvfTNuVohrRN4j3WZpfSqF5LKgc6fBLSagA6u6jvHst7qQaeQnxm3Aaw+IHRq47M/iyjspYur4oFZsNY61SC1oD9LvkwLGSLmBCxUrj8fRm41L5eyNbh1Ehj2EGm+S0OdzB27TEkDvA7lV1MpAa0ZxcSXZaPcZoh31d7KODrNl9NxcaLgSHlhFAVBcXcSXTAMnW/VYaXEc7y6s2oAAR4pE20D40DeggAKShe0WOTjaZqc/w/kDniGyyTc6sp9PzPIHZU1uIAERq2JyuDqhA6vOg7ABo2BWjH8JcPiHhvMtLbNf3e4mSb7k+ito4Tw2m4bF8zmZRAGzDefzOha2uPZsT5bRhq53ho8okEZ7w7WWMGp/MZKuw3DpkvAeb2LrAk/GTZntJKKbW5g6XkEnmg53kzZlOJcO9h6q2rjg5pBJGoFMOgNA2c9up/JTiNysb+i1XZUW83maA08wA/Dpjo4k/pc9loq4sZXZTl9AfEeLAOIceRvQuknZqyffmhrYc0QIblaJb1LAeVv8AHftOqyB5IAgxu5wJFz5urieu/SFa+w39Guu9uQwBfq7MCRYmJ53fxENEQstSu5xOU6nzuc4tFouYk2ta2wtZXjhrWtzOzuc5ssYR5h1jRoH9lasI0ycwgMBcIyENHzXMf7nW6Aq6RKb7MlTBaOquLy6C1uWDEWdGzf7stuDpNAzkCnli+Wze4m0/mPWwNlKvV8sEsY8ZhUImrU6OaHXjYOIA+ULJUxGUsyk2zObluxr4glkyXv61DIGyltmVJbLcRRDswyhg3zEippIe4nyDS5GbSAJuq+Pmh4pIzUzkquIyGG6OBIlodY95EzoubV4lD8rRmOtgCQ7rmJN+5O83Krp8NfUz+IMrHPa5zb5QYhs9Xet5vC2R0qZqm22mhN4sKrpayoQBAcBtrbSG7x7mVrwnCmVnEtqF1SzvBqsLXG1o2PQLZgcGNWZnNF8oDZeWm8/Kwbk/qnjqALpLiagAOcZg2iPmnWOlpd6Kc49UOEnuyw4TKwjlYR53xAsZyNnUDc6epRh8QGNyzEzzFkllMi2+rtmm51dZOtjTUpZniKlMhrmu2dq2oWAXMRAOmadQuZjceOWCXE5oaIFzqT36u9gpwd0ZKa42y+tXaGyIEOJLi+TPxOkfEQQC72Avbn1Kz3SGkgEC1wYG/wCVRFEuMnrPaew3jutDWxou7F43uR5ufzb1D/SGHpkaxGzRMf8Atb6NZo2WRMFdySXR5bbfZ2WVWHZUV2N2XPbVhS8YqkL8gSVPipoBlRKaRUMiMoKFFCGSrQIJyjMDt/Jea4lwd1I5qcwIMA8zIvIjUBexWbGUrZhqNfRYSipGyGRxeiGB48DhA95hjR+IwM5TVFpcP8RxMGXEi+iv4bjRiKdQNc0MqQH2PiN/cgm1/ouBjMCDTqBli7KQ2QGl4Iv6wuTw3iD8NVbUbILTDm6Zm7t7LhlhcLo9WGdZKs+kcMpPw5MEvZHPQcC5xZu7fLA2J9Fq4jRZDSx80XwWMpgudm2a4jc7aW9FXh+JioxrmPLaTgDSAZT8epGpp0/LTbrL3dFHA1Q/PRJMQ51L8Yui9xm1NzqAPMYXOm5fGR0tcGpInwzElubD7OgsykE0nj4M4ENNyYFxe+6oxlbRrjL2kSX2a1w+SmLD+N0k7BYRxNlSo1vi5DTeMmUFtFjgfhaDfcZid1q4rwWrUqipmLWEAM8M8pMXJMWP9N1k43H5GKnUnx9hicZY5nOHiC/KWueNg4xIH5GiepWOm4mBJaA2ASDoNGMb/UnuujgMaKbvBrOFaiCAXxem89xprrY9l0KuBFNxJcG5gS17oBNIawYDaYGk3PRYONK0bIyt1I47uHMpkyC+qSMzDcj8zjbtaw9VswQJ8wdyguBGXlHUTYfxuHoE6lWYDfwmRmFRzZfUHVofdxn4ndbBZcQQ0ZNszS+mDNNjps+u6ZqP/ICtVtm2kjZXrWblORjzPikc9Tq9oN3AfM4BvQGyx4gtDYEkFwzAklmabGoda1XfLoNwsuMx5aC9zzmzeZzW5yQLa+WBpAhs2BN1kGMqVRABHKADEED5GA6T9TqslAxcy/G8RyycxLyTaWl525iL6WtHQQJVWWtWIkEB3YS8jYxo0dNAtGH4Tl05nkwGRJLu/QD67Lr0qLsrg1wJJIqVQBlP+kwTzOGkRAVckuiKLfZzMJgGtsx0OEEuEZWN+ee+gXSr4cCnDy5jG/CQQ95J8zwPL2bqVnw5YwhwLsrXRnYXFzqsQGMA879BOg2RWxYgFx52knmJc2gJ8jbc1S/M/aYF1g9mapEmvyB0NLSSy5B/CE8pcNHVIjKwaKqpjWh1szAdLZnF2udzieeoeuk9hfNjca2AS6YdIEQQ4623ed3Hy6Bc97nOiWydmjRoI3J1Oi3Y8Ln0aM2eOPbNNPFXrhk5HhkkSZfN76k91CnhwLkD09P3UqAIEH6BTXqY8SgeLlzSyfoaEpRK3HPQ5QlKJQDQlKEIEpqMpoDRKRUQ5NQyESoplKUINIpyokoUpdhmTOULi8S4W1/Zw0d16Su6VTiaGYW1H9wo1ZYyado5fAsYaLalKryhhzCGzmafcBwBFgZ82ihhvtOHVQXg0WzZ7CZE2l0CSYtOy0ikbjKSYcNNARBvsvN4zAOpGDdugdt79CuOWBJtnpY/J5JI+jYbAU3taGN5XCzgMxf2ptAOb+L9tV1MF+H+C8O+71TlDZa99M/IXCwJvEGbQvEfYvjpbmwxzuNQAUQHhondjnahkSfqvT46ox7bvbVdGXxyQKTCPhw7NLb1DpG649wkd/xnHRbisPDjTAMAkNDMrqlWQeUDysEamTvcKWBrFzHUj4ZqYc5mtDRUbOrA6wzOGl9wqquPa7DeMXBuSRV8MwXiYjNsCcpkarl8J4kx1UOa5lMkOaGBvJB21k3vJKzjCm0ujXPJcVfaL6uNOcmcz3CXFz5qH6QAdQNmjSdVHHCtlEU8onkcBNOnOzQPi/Mb3VX/AOTe12eq8vNQmKjTAcTJ9G++m0roYeu/COawuFRjmnPT80CdG/E4ASSSO6lQTr2XlJqzl4bAAEPqNc5xmI8zj26Dqfp1XafRyNytaDVLJkWFEEXB1LfpJXSqYZpPj0nOFMtH4gBcWTZrKQ0AJPmdbsSsWIqQDTpQGtcBUqAAtbUMau/xak7ARPXRaZ2ns3w4vaKMHQd4hbLSS0F7SHDkAm9+RnaSXX1V2JxHiMzExTOYUwxuV9doN3C34VEaSLnvN81drA0tE1BJcGF16xm9es+AckjeJhYa2KAu43c1u8F5GmVoFmg+UWA1jdRKzJtI31axjZhy5AW5Q9oABLKYk5Du5x00hch+MnlZoAGlwNmgDRtr+p6kqolx5Z1+FpgBvSdh31KtpUA3+7D0/quzF417Z5ufzEtR7I0qGkiABbWY/kFeLIQvQjFRVI8qUnJ2wlEpSnKyIEppIQDQlKFQEoQhCAhEoQhMFTBVYUpUMgJSBSJSlASlIolJAIpSgpFAErBjqAMyJa7UFbknsBEFR7KjymJwBpOFSnzBrgYImIvfqF6TEcdY2l4h5i5rYAZa9wDOwuMsAW91lqUi0wfrsVk4jg3OogMaAGvnSMxvoubJh5bO7D5PHTLuH49uIJplxJqVGuFN08zwIn83p+69CzhjMoAh73WawX0+J2XQDpOo3Xzfe9iPYz/Ve4+xfGzVP3epme+DBDyH1Wj4C7VoA1i5/flywaVo78Uk3TPTcKxPgHwnu8akYa5xJilUOlN50Bka9oUMdgxSdlbD31RIdmBbEk/i1DoBGmpjbVTr1fFpvaBTp0qctq1co+70dhTotHnf3vB72UMJijVomm9xJol0UwC1zxIIzBsgFwgHSFqX8kafZm/45WuirhuIyF1KA+lUzBlVwDaXjauFNvlI0gxa8HdVcQqEENLW5aPKxrCGUmsAuRGpPxO9hN1j4riDIqlwLmEZYJFNkR+FTHxGLFxRxjEF7mkxBa0loElxGnss4xc4r7MJTWOTfoqq8UltmgzJIiA8j43flGgaeiyUWOJLiZJ1d/4j+asbSnzabNm3v1Vq7ceBR2+zzc3lSnpdAxoGilKSJXScY5RKUolCDQkhANCSaAEJJyhQQiUSgBCJQqQkCiVGUKFGSlKSRUKSlLMlKUqglKUpIQDSRKFAChVZmBHX+wpIlUhwcbw4PGwf169j/VcbnpPkSx7TYg+0gr1mLo/EPf8AqufiMM14Id7Hcei0zhZ04srj2enwnEvEp0S3I1gYPCptAy0idwD56kzciG91VhMeWVwASQWlpOWGy2+UdYl0uJvK4fCC+mx1PNlaHE52wC5rh5es6rZQr3GUaTFuu65MeB8md2XyY8fsMZVBeWkyA4w34Rf9VqzTBgC0DrCjG9p6wE5XdGCitHmTySm9kkSopyszWNCUolANCSEA0JJygBCJRKEBCJRKAaEpQgGhEoQAhJCGQ0ihIqACkgpIBpqMoQDQkkgHKEpRKoGs1TCAmQY7bLQkoCujhg3uf2VySJVA0ISQg00kIBppIQAmkhANCSEA0JSiUA0JIQDQkCpBAOEKYTQFSFFNQoyolBKEAkISQDQkkgGkiUIAQhKUA0JSiUA0JSiUA01FNANNRTlANCUolANCUoQDRKEIATSQqQaEkIBqTQogK1oQEwEKUIQGZKUJSoUJRKSSgGSlKCUlQOUJIQAhCSAaEIQAhCEAIQhACEIQDQkmgGhJCAaEkIBoSQgHKJQhAEoQgKkLWBXMCrYFe0IBoTQgMKihChQSQhQCQhCAEkIVAIQhACaEIAQhCAEIQgEmEIQAmhCAEIQgBCEIAQhCAAhCEA0BNCEL6avCEKgkhCEB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1716109" y="1292215"/>
            <a:ext cx="1" cy="28083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6" name="Picture 14" descr="http://us.123rf.com/400wm/400/400/jiripravda/jiripravda1209/jiripravda120900020/15239136-n---n---n-----n-n---n-nf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5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4" t="16448" r="11462" b="15728"/>
          <a:stretch/>
        </p:blipFill>
        <p:spPr bwMode="auto">
          <a:xfrm>
            <a:off x="1009532" y="1220207"/>
            <a:ext cx="2148502" cy="152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>
            <a:off x="1700018" y="4086215"/>
            <a:ext cx="6638693" cy="143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14" descr="http://us.123rf.com/400wm/400/400/jiripravda/jiripravda1209/jiripravda120900020/15239136-n---n---n-----n-n---n-nf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5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4" t="16448" r="11462" b="15728"/>
          <a:stretch/>
        </p:blipFill>
        <p:spPr bwMode="auto">
          <a:xfrm>
            <a:off x="5180657" y="1253415"/>
            <a:ext cx="2289978" cy="160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Прямая со стрелкой 15"/>
          <p:cNvCxnSpPr/>
          <p:nvPr/>
        </p:nvCxnSpPr>
        <p:spPr>
          <a:xfrm flipV="1">
            <a:off x="5789708" y="1292215"/>
            <a:ext cx="0" cy="1152128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789707" y="2454637"/>
            <a:ext cx="2406978" cy="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1722285" y="3879857"/>
            <a:ext cx="4073599" cy="7156"/>
          </a:xfrm>
          <a:prstGeom prst="line">
            <a:avLst/>
          </a:pr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805078" y="3889889"/>
            <a:ext cx="1347793" cy="3578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722285" y="3524463"/>
            <a:ext cx="5432789" cy="0"/>
          </a:xfrm>
          <a:prstGeom prst="line">
            <a:avLst/>
          </a:prstGeom>
          <a:ln w="28575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458670" y="387985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61412" y="1140720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8054659" y="403722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4368665" y="2418356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x’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1342484" y="1498947"/>
            <a:ext cx="357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y’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7874161" y="2439984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x’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5482296" y="1210915"/>
            <a:ext cx="357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y’</a:t>
            </a:r>
            <a:endParaRPr lang="ru-RU" dirty="0"/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1947210" y="2031340"/>
            <a:ext cx="573002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190528" y="1652255"/>
                <a:ext cx="42588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528" y="1652255"/>
                <a:ext cx="425886" cy="362984"/>
              </a:xfrm>
              <a:prstGeom prst="rect">
                <a:avLst/>
              </a:prstGeom>
              <a:blipFill rotWithShape="1">
                <a:blip r:embed="rId7"/>
                <a:stretch>
                  <a:fillRect t="-21667" r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Прямая со стрелкой 63"/>
          <p:cNvCxnSpPr/>
          <p:nvPr/>
        </p:nvCxnSpPr>
        <p:spPr>
          <a:xfrm>
            <a:off x="3078147" y="2412259"/>
            <a:ext cx="1025632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665822" y="2029999"/>
                <a:ext cx="42588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5822" y="2029999"/>
                <a:ext cx="425886" cy="362984"/>
              </a:xfrm>
              <a:prstGeom prst="rect">
                <a:avLst/>
              </a:prstGeom>
              <a:blipFill rotWithShape="1">
                <a:blip r:embed="rId8"/>
                <a:stretch>
                  <a:fillRect t="-21667" r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Прямая соединительная линия 62"/>
          <p:cNvCxnSpPr/>
          <p:nvPr/>
        </p:nvCxnSpPr>
        <p:spPr>
          <a:xfrm flipH="1" flipV="1">
            <a:off x="5789708" y="2454637"/>
            <a:ext cx="6176" cy="1631578"/>
          </a:xfrm>
          <a:prstGeom prst="line">
            <a:avLst/>
          </a:prstGeom>
          <a:ln w="127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V="1">
            <a:off x="7143677" y="2449491"/>
            <a:ext cx="0" cy="1636724"/>
          </a:xfrm>
          <a:prstGeom prst="line">
            <a:avLst/>
          </a:prstGeom>
          <a:ln w="127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2" name="TextBox 4101"/>
          <p:cNvSpPr txBox="1"/>
          <p:nvPr/>
        </p:nvSpPr>
        <p:spPr>
          <a:xfrm>
            <a:off x="3452957" y="3542826"/>
            <a:ext cx="417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en-US" i="1" baseline="-25000" dirty="0" smtClean="0"/>
              <a:t>x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sp>
        <p:nvSpPr>
          <p:cNvPr id="76" name="TextBox 75"/>
          <p:cNvSpPr txBox="1"/>
          <p:nvPr/>
        </p:nvSpPr>
        <p:spPr>
          <a:xfrm>
            <a:off x="6254908" y="3554541"/>
            <a:ext cx="417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en-US" i="1" baseline="-25000" dirty="0" smtClean="0"/>
              <a:t>x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sp>
        <p:nvSpPr>
          <p:cNvPr id="77" name="TextBox 76"/>
          <p:cNvSpPr txBox="1"/>
          <p:nvPr/>
        </p:nvSpPr>
        <p:spPr>
          <a:xfrm>
            <a:off x="3955209" y="3173494"/>
            <a:ext cx="339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s</a:t>
            </a:r>
            <a:r>
              <a:rPr lang="en-US" i="1" baseline="-25000" dirty="0" err="1" smtClean="0"/>
              <a:t>x</a:t>
            </a:r>
            <a:endParaRPr lang="ru-RU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3" name="TextBox 4102"/>
              <p:cNvSpPr txBox="1"/>
              <p:nvPr/>
            </p:nvSpPr>
            <p:spPr>
              <a:xfrm>
                <a:off x="551912" y="264231"/>
                <a:ext cx="2412455" cy="633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  <m:r>
                        <a:rPr lang="en-US" sz="3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  <m:r>
                        <a:rPr lang="en-US" sz="3600" b="0" i="1" baseline="-25000" smtClean="0">
                          <a:latin typeface="Cambria Math"/>
                        </a:rPr>
                        <m:t>1</m:t>
                      </m:r>
                      <m:r>
                        <a:rPr lang="en-US" sz="3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  <m:r>
                        <a:rPr lang="en-US" sz="36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3600" baseline="-25000" dirty="0"/>
              </a:p>
            </p:txBody>
          </p:sp>
        </mc:Choice>
        <mc:Fallback xmlns="">
          <p:sp>
            <p:nvSpPr>
              <p:cNvPr id="4103" name="TextBox 4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12" y="264231"/>
                <a:ext cx="2412455" cy="63357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4" name="Скругленный прямоугольник 4103"/>
          <p:cNvSpPr/>
          <p:nvPr/>
        </p:nvSpPr>
        <p:spPr>
          <a:xfrm>
            <a:off x="530325" y="283440"/>
            <a:ext cx="2383920" cy="63357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60262" y="1783947"/>
            <a:ext cx="524045" cy="775725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5114" y="1783947"/>
            <a:ext cx="524045" cy="775725"/>
          </a:xfrm>
          <a:prstGeom prst="rect">
            <a:avLst/>
          </a:prstGeom>
        </p:spPr>
      </p:pic>
      <p:cxnSp>
        <p:nvCxnSpPr>
          <p:cNvPr id="22" name="Прямая со стрелкой 21"/>
          <p:cNvCxnSpPr/>
          <p:nvPr/>
        </p:nvCxnSpPr>
        <p:spPr>
          <a:xfrm>
            <a:off x="1716108" y="2482433"/>
            <a:ext cx="2833055" cy="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1716109" y="1580247"/>
            <a:ext cx="0" cy="902186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508299" y="2387578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о</a:t>
            </a:r>
            <a:r>
              <a:rPr lang="en-US" sz="2000" dirty="0" smtClean="0"/>
              <a:t>’</a:t>
            </a:r>
            <a:endParaRPr lang="ru-RU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5482296" y="2340681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о</a:t>
            </a:r>
            <a:r>
              <a:rPr lang="en-US" sz="2000" dirty="0" smtClean="0"/>
              <a:t>’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016747" y="338217"/>
            <a:ext cx="5552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П</a:t>
            </a:r>
            <a:r>
              <a:rPr lang="ru-RU" sz="2800" dirty="0" smtClean="0">
                <a:solidFill>
                  <a:schemeClr val="tx2"/>
                </a:solidFill>
              </a:rPr>
              <a:t>ринцип </a:t>
            </a:r>
            <a:r>
              <a:rPr lang="ru-RU" sz="2800" dirty="0">
                <a:solidFill>
                  <a:schemeClr val="tx2"/>
                </a:solidFill>
              </a:rPr>
              <a:t>независимости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60829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  <p:bldP spid="53" grpId="0"/>
      <p:bldP spid="54" grpId="0"/>
      <p:bldP spid="55" grpId="0"/>
      <p:bldP spid="56" grpId="0"/>
      <p:bldP spid="57" grpId="0"/>
      <p:bldP spid="60" grpId="0"/>
      <p:bldP spid="66" grpId="0"/>
      <p:bldP spid="4102" grpId="0"/>
      <p:bldP spid="76" grpId="0"/>
      <p:bldP spid="77" grpId="0"/>
      <p:bldP spid="4103" grpId="0"/>
      <p:bldP spid="4104" grpId="0" animBg="1"/>
      <p:bldP spid="51" grpId="0"/>
      <p:bldP spid="46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72331" y="3435846"/>
                <a:ext cx="2470163" cy="633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36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3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3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36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3600" b="0" i="1" baseline="-25000" smtClean="0">
                          <a:latin typeface="Cambria Math"/>
                        </a:rPr>
                        <m:t>1</m:t>
                      </m:r>
                      <m:r>
                        <a:rPr lang="ru-RU" sz="3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3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3600" i="1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3600" b="0" i="1" baseline="-2500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ru-RU" sz="3600" baseline="-25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331" y="3435846"/>
                <a:ext cx="2470163" cy="63357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4595082" y="1278677"/>
            <a:ext cx="43204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скорость тела </a:t>
            </a:r>
            <a:r>
              <a:rPr lang="ru-RU" sz="2400" dirty="0"/>
              <a:t>относительно неподвижной системы </a:t>
            </a:r>
            <a:r>
              <a:rPr lang="ru-RU" sz="2400" dirty="0" smtClean="0"/>
              <a:t>отсчета равна </a:t>
            </a:r>
            <a:r>
              <a:rPr lang="ru-RU" sz="2400" dirty="0"/>
              <a:t>геометри­ческой сумме </a:t>
            </a:r>
            <a:r>
              <a:rPr lang="ru-RU" sz="2400" dirty="0" smtClean="0"/>
              <a:t>скоро­сти </a:t>
            </a:r>
            <a:r>
              <a:rPr lang="ru-RU" sz="2400" dirty="0"/>
              <a:t>тела относительно подвижной системы </a:t>
            </a:r>
            <a:r>
              <a:rPr lang="ru-RU" sz="2400" dirty="0" smtClean="0"/>
              <a:t>отсчета и </a:t>
            </a:r>
            <a:r>
              <a:rPr lang="ru-RU" sz="2400" dirty="0"/>
              <a:t>скорости самой подвижной </a:t>
            </a:r>
            <a:r>
              <a:rPr lang="ru-RU" sz="2400" dirty="0" smtClean="0"/>
              <a:t>системы отсчета </a:t>
            </a:r>
            <a:r>
              <a:rPr lang="ru-RU" sz="2400" dirty="0"/>
              <a:t>относительно неподвижной.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78592" y="3477329"/>
            <a:ext cx="2470163" cy="6335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7544" y="555526"/>
                <a:ext cx="4104522" cy="9423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  <m:r>
                            <a:rPr lang="en-US" sz="28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  <m:r>
                            <a:rPr lang="en-US" sz="28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  <m:r>
                            <a:rPr lang="en-US" sz="28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  <m:r>
                            <a:rPr lang="en-US" sz="28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55526"/>
                <a:ext cx="4104522" cy="94230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299971" y="1638644"/>
                <a:ext cx="3285900" cy="7505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US" sz="28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</m:acc>
                        <m:r>
                          <a:rPr lang="en-US" sz="2800" i="1" baseline="-25000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dirty="0" smtClean="0"/>
                  <a:t>  </a:t>
                </a:r>
                <a:r>
                  <a:rPr lang="ru-RU" sz="2400" dirty="0" smtClean="0"/>
                  <a:t>—</a:t>
                </a:r>
                <a:r>
                  <a:rPr lang="en-US" sz="2400" dirty="0" smtClean="0"/>
                  <a:t> </a:t>
                </a:r>
                <a:r>
                  <a:rPr lang="ru-RU" sz="2400" dirty="0" smtClean="0"/>
                  <a:t>скорость человека</a:t>
                </a:r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9971" y="1638644"/>
                <a:ext cx="3285900" cy="750526"/>
              </a:xfrm>
              <a:prstGeom prst="rect">
                <a:avLst/>
              </a:prstGeom>
              <a:blipFill rotWithShape="1">
                <a:blip r:embed="rId4"/>
                <a:stretch>
                  <a:fillRect r="-1855" b="-40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1304163" y="2426908"/>
                <a:ext cx="2777107" cy="7505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US" sz="28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</m:acc>
                        <m:r>
                          <a:rPr lang="ru-RU" sz="2800" b="0" i="1" baseline="-2500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:r>
                  <a:rPr lang="ru-RU" sz="2400" dirty="0" smtClean="0"/>
                  <a:t>—</a:t>
                </a:r>
                <a:r>
                  <a:rPr lang="en-US" sz="2400" dirty="0" smtClean="0"/>
                  <a:t> </a:t>
                </a:r>
                <a:r>
                  <a:rPr lang="ru-RU" sz="2400" dirty="0" smtClean="0"/>
                  <a:t>скорость плота</a:t>
                </a:r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163" y="2426908"/>
                <a:ext cx="2777107" cy="750526"/>
              </a:xfrm>
              <a:prstGeom prst="rect">
                <a:avLst/>
              </a:prstGeom>
              <a:blipFill rotWithShape="1">
                <a:blip r:embed="rId5"/>
                <a:stretch>
                  <a:fillRect r="-2637" b="-40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812370" y="1782675"/>
                <a:ext cx="6131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</m:acc>
                    <m:r>
                      <a:rPr lang="ru-RU" sz="2400" i="1" baseline="-25000">
                        <a:solidFill>
                          <a:schemeClr val="tx2"/>
                        </a:solidFill>
                        <a:latin typeface="Cambria Math"/>
                      </a:rPr>
                      <m:t>1</m:t>
                    </m:r>
                  </m:oMath>
                </a14:m>
                <a:r>
                  <a:rPr lang="ru-RU" sz="2400" dirty="0" smtClean="0">
                    <a:solidFill>
                      <a:schemeClr val="tx2"/>
                    </a:solidFill>
                  </a:rPr>
                  <a:t>=</a:t>
                </a:r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370" y="1782675"/>
                <a:ext cx="613117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980" t="-19737" r="-1683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812369" y="2571339"/>
                <a:ext cx="6131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</m:acc>
                    <m:r>
                      <a:rPr lang="ru-RU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ru-RU" sz="2400" dirty="0" smtClean="0">
                    <a:solidFill>
                      <a:schemeClr val="tx2"/>
                    </a:solidFill>
                  </a:rPr>
                  <a:t>=</a:t>
                </a:r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369" y="2571339"/>
                <a:ext cx="613117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980" t="-19737" r="-1683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767965" y="267494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</a:rPr>
              <a:t>З</a:t>
            </a:r>
            <a:r>
              <a:rPr lang="ru-RU" sz="3200" dirty="0" smtClean="0">
                <a:solidFill>
                  <a:srgbClr val="C00000"/>
                </a:solidFill>
              </a:rPr>
              <a:t>акон сложения скоростей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48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2" grpId="0"/>
      <p:bldP spid="3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42"/>
            <a:ext cx="6080444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403648" y="1203598"/>
            <a:ext cx="6048672" cy="2513279"/>
          </a:xfrm>
          <a:prstGeom prst="rect">
            <a:avLst/>
          </a:prstGeom>
        </p:spPr>
      </p:pic>
      <p:sp>
        <p:nvSpPr>
          <p:cNvPr id="3" name="5-конечная звезда 2"/>
          <p:cNvSpPr/>
          <p:nvPr/>
        </p:nvSpPr>
        <p:spPr>
          <a:xfrm>
            <a:off x="6804248" y="2534946"/>
            <a:ext cx="288032" cy="36004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84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7453E-6 C 0.07917 0.27228 0.01285 0.61086 -0.1467 0.75794 C -0.30694 0.90595 -0.50226 0.80327 -0.5809 0.53222 C -0.65989 0.26149 -0.59305 -0.0777 -0.43298 -0.22387 C -0.27274 -0.37126 -0.07778 -0.27289 -1.11111E-6 -1.7453E-6 Z " pathEditMode="relative" rAng="3764831" ptsTypes="fffff">
                                      <p:cBhvr>
                                        <p:cTn id="11" dur="8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58" y="26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11" b="90000" l="8583" r="90000">
                        <a14:foregroundMark x1="30083" y1="25000" x2="30083" y2="25000"/>
                        <a14:foregroundMark x1="31250" y1="24000" x2="31250" y2="24000"/>
                        <a14:foregroundMark x1="32167" y1="23222" x2="32167" y2="23222"/>
                        <a14:foregroundMark x1="32417" y1="22667" x2="32417" y2="22667"/>
                        <a14:foregroundMark x1="32417" y1="22667" x2="32417" y2="22667"/>
                        <a14:foregroundMark x1="24917" y1="69333" x2="21750" y2="60667"/>
                        <a14:foregroundMark x1="21750" y1="60667" x2="20917" y2="55556"/>
                        <a14:foregroundMark x1="20917" y1="55556" x2="21000" y2="49111"/>
                        <a14:foregroundMark x1="21000" y1="49111" x2="21083" y2="46333"/>
                        <a14:foregroundMark x1="21083" y1="46111" x2="21583" y2="42444"/>
                        <a14:foregroundMark x1="21750" y1="42222" x2="22500" y2="38111"/>
                        <a14:foregroundMark x1="22500" y1="38111" x2="22500" y2="38111"/>
                        <a14:foregroundMark x1="22583" y1="38000" x2="24500" y2="33889"/>
                        <a14:foregroundMark x1="24500" y1="33778" x2="26167" y2="30222"/>
                        <a14:foregroundMark x1="26250" y1="30222" x2="28917" y2="26222"/>
                        <a14:foregroundMark x1="29083" y1="26222" x2="33167" y2="22000"/>
                        <a14:foregroundMark x1="33167" y1="22000" x2="37083" y2="19444"/>
                        <a14:foregroundMark x1="36583" y1="19778" x2="41417" y2="17778"/>
                        <a14:foregroundMark x1="41417" y1="17778" x2="44833" y2="17111"/>
                        <a14:foregroundMark x1="44833" y1="17111" x2="44833" y2="17111"/>
                        <a14:foregroundMark x1="46917" y1="17444" x2="50500" y2="17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2" y="1959161"/>
            <a:ext cx="1924347" cy="1443261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77118" y="1396716"/>
            <a:ext cx="5851066" cy="23991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84233"/>
            <a:ext cx="862211" cy="825659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4295216">
            <a:off x="648732" y="1570425"/>
            <a:ext cx="4651288" cy="20532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782" y="14795"/>
            <a:ext cx="1055034" cy="784486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 rot="19347598">
            <a:off x="-200898" y="1381233"/>
            <a:ext cx="6612243" cy="24166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2" y="1251498"/>
            <a:ext cx="735392" cy="7353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96136" y="1030405"/>
            <a:ext cx="31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Геоцентрическая система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smtClean="0">
                <a:solidFill>
                  <a:srgbClr val="C00000"/>
                </a:solidFill>
              </a:rPr>
              <a:t>мира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051720" y="1701003"/>
            <a:ext cx="1728192" cy="187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http://brightmoon.narod.ru/3/Moon/big6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888" l="179" r="99732">
                        <a14:foregroundMark x1="82931" y1="33371" x2="82931" y2="33371"/>
                        <a14:foregroundMark x1="86059" y1="50781" x2="85791" y2="44085"/>
                        <a14:foregroundMark x1="85433" y1="40848" x2="84540" y2="36719"/>
                        <a14:foregroundMark x1="84361" y1="36161" x2="83110" y2="31920"/>
                        <a14:foregroundMark x1="83021" y1="30804" x2="80965" y2="26004"/>
                        <a14:foregroundMark x1="81591" y1="27902" x2="78284" y2="20982"/>
                        <a14:foregroundMark x1="79625" y1="23661" x2="75871" y2="17522"/>
                        <a14:foregroundMark x1="75335" y1="17411" x2="71224" y2="12388"/>
                        <a14:foregroundMark x1="75693" y1="17299" x2="74084" y2="15402"/>
                        <a14:foregroundMark x1="70956" y1="12612" x2="65058" y2="7701"/>
                        <a14:foregroundMark x1="69526" y1="11161" x2="67918" y2="9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412" y="1569014"/>
            <a:ext cx="485959" cy="38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86252" y="3503498"/>
            <a:ext cx="23534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tx2"/>
                </a:solidFill>
              </a:rPr>
              <a:t>Г</a:t>
            </a:r>
            <a:r>
              <a:rPr lang="ru-RU" sz="3200" dirty="0" smtClean="0">
                <a:solidFill>
                  <a:schemeClr val="tx2"/>
                </a:solidFill>
              </a:rPr>
              <a:t>ео — земля</a:t>
            </a:r>
            <a:endParaRPr lang="ru-RU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1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-0.01049 C 0.05035 -0.01049 0.09323 0.07037 0.09323 0.17099 C 0.09323 0.27192 0.05035 0.3534 -0.00209 0.3534 C -0.05452 0.3534 -0.09722 0.27192 -0.09722 0.17099 C -0.09722 0.07037 -0.05452 -0.01049 -0.00209 -0.01049 Z " pathEditMode="relative" rAng="0" ptsTypes="fffff">
                                      <p:cBhvr>
                                        <p:cTn id="37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17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03 -0.00679 C 0.04965 -0.03796 0.13038 0.12963 0.17118 0.36945 C 0.21233 0.60926 0.19792 0.8284 0.13993 0.85988 C 0.0816 0.89105 0.00139 0.72377 -0.03976 0.48334 C -0.0809 0.24383 -0.06667 0.02439 -0.00903 -0.00679 Z " pathEditMode="relative" rAng="-1013404" ptsTypes="fffff">
                                      <p:cBhvr>
                                        <p:cTn id="39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4330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5802E-6 C 0.15764 -0.21574 0.32135 -0.30864 0.36614 -0.20864 C 0.40955 -0.10525 0.31719 0.15278 0.16024 0.36913 C 0.00243 0.58549 -0.16094 0.67685 -0.20434 0.57469 C -0.24861 0.47253 -0.15747 0.21574 1.94444E-6 1.35802E-6 Z " pathEditMode="relative" rAng="-2257182" ptsTypes="fffff">
                                      <p:cBhvr>
                                        <p:cTn id="41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1836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41 1.7284E-6 C -0.01579 -0.12716 0.12761 -0.23179 0.30643 -0.23025 C 0.48403 -0.23056 0.62813 -0.12685 0.62813 -0.00062 C 0.62813 0.12747 0.48403 0.22963 0.30643 0.22994 C 0.12743 0.22994 -0.01579 0.12808 -0.01441 1.7284E-6 Z " pathEditMode="relative" rAng="16200000" ptsTypes="fffff">
                                      <p:cBhvr>
                                        <p:cTn id="43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66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upload.wikimedia.org/wikipedia/commons/3/3a/Ptolemaicsystem-smal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5544"/>
          <a:stretch/>
        </p:blipFill>
        <p:spPr bwMode="auto">
          <a:xfrm>
            <a:off x="4139952" y="135884"/>
            <a:ext cx="4464497" cy="445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astrosymbols.ru/sites/default/files/imagecache/ptoleme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12" y="347513"/>
            <a:ext cx="2488307" cy="3630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931064" y="4011211"/>
            <a:ext cx="21687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КЛАВДИЙ ПТОЛЕМЕЙ</a:t>
            </a:r>
            <a:r>
              <a:rPr lang="ru-RU" sz="1600" dirty="0"/>
              <a:t> </a:t>
            </a:r>
            <a:endParaRPr lang="ru-RU" sz="1600" dirty="0" smtClean="0"/>
          </a:p>
          <a:p>
            <a:pPr algn="ctr"/>
            <a:r>
              <a:rPr lang="ru-RU" sz="1600" dirty="0" smtClean="0"/>
              <a:t>(</a:t>
            </a:r>
            <a:r>
              <a:rPr lang="ru-RU" sz="1600" dirty="0"/>
              <a:t>II век н.э.)</a:t>
            </a:r>
          </a:p>
        </p:txBody>
      </p:sp>
    </p:spTree>
    <p:extLst>
      <p:ext uri="{BB962C8B-B14F-4D97-AF65-F5344CB8AC3E}">
        <p14:creationId xmlns:p14="http://schemas.microsoft.com/office/powerpoint/2010/main" val="91572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abc8.ru/news/img/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4440" y="483518"/>
            <a:ext cx="2664296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251520" y="3914957"/>
            <a:ext cx="3510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1600" b="1" dirty="0" smtClean="0">
                <a:latin typeface="Calibri" pitchFamily="34" charset="0"/>
                <a:cs typeface="Calibri" pitchFamily="34" charset="0"/>
              </a:rPr>
              <a:t>Никол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ай </a:t>
            </a:r>
            <a:r>
              <a:rPr lang="vi-VN" sz="1600" b="1" dirty="0" smtClean="0">
                <a:latin typeface="Calibri" pitchFamily="34" charset="0"/>
                <a:cs typeface="Calibri" pitchFamily="34" charset="0"/>
              </a:rPr>
              <a:t>Коп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е</a:t>
            </a:r>
            <a:r>
              <a:rPr lang="vi-VN" sz="1600" b="1" dirty="0" smtClean="0">
                <a:latin typeface="Calibri" pitchFamily="34" charset="0"/>
                <a:cs typeface="Calibri" pitchFamily="34" charset="0"/>
              </a:rPr>
              <a:t>рник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 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vi-VN" sz="1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19 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февраля 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1473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 — 24 мая 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1543)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430889" y="1117551"/>
            <a:ext cx="4165831" cy="14575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472" y="1539066"/>
            <a:ext cx="966417" cy="7323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407" y="1491630"/>
            <a:ext cx="854953" cy="827225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 rot="4295216">
            <a:off x="4633798" y="936199"/>
            <a:ext cx="2825794" cy="14618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74" y="178729"/>
            <a:ext cx="623869" cy="468712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 rot="19347598">
            <a:off x="3874686" y="1045463"/>
            <a:ext cx="4707772" cy="146817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612" y="243808"/>
            <a:ext cx="336397" cy="33855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93619" y="3238586"/>
            <a:ext cx="3934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Гелиоцентрическая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система мира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54357" y="4022678"/>
            <a:ext cx="2212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(</a:t>
            </a:r>
            <a:r>
              <a:rPr lang="ru-RU" sz="2000" dirty="0" err="1" smtClean="0">
                <a:solidFill>
                  <a:schemeClr val="tx2"/>
                </a:solidFill>
              </a:rPr>
              <a:t>гелиос</a:t>
            </a:r>
            <a:r>
              <a:rPr lang="ru-RU" sz="2000" dirty="0" smtClean="0">
                <a:solidFill>
                  <a:schemeClr val="tx2"/>
                </a:solidFill>
              </a:rPr>
              <a:t> — Солнце)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63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0926 C -0.00034 -0.08611 0.09948 -0.14938 0.22223 -0.14938 C 0.34618 -0.14938 0.44584 -0.08611 0.44584 -0.00926 C 0.44584 0.06759 0.34618 0.12932 0.22223 0.12932 C 0.09948 0.12932 -0.00034 0.06759 -0.00034 -0.00926 Z " pathEditMode="relative" rAng="16200000" ptsTypes="fffff">
                                      <p:cBhvr>
                                        <p:cTn id="3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09" y="-6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1266 C 0.04428 -0.0392 0.10191 0.05308 0.13004 0.19444 C 0.15851 0.33642 0.14636 0.47376 0.10382 0.50061 C 0.06077 0.52747 0.00278 0.43487 -0.02482 0.2929 C -0.05347 0.15061 -0.04149 0.0145 0.00174 -0.01266 Z " pathEditMode="relative" rAng="-1163834" ptsTypes="fffff">
                                      <p:cBhvr>
                                        <p:cTn id="4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2567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1173 C 0.02848 0.05031 -0.0401 0.22685 -0.15312 0.3821 C -0.26562 0.53673 -0.37934 0.61142 -0.40659 0.54845 C -0.43385 0.48518 -0.36493 0.31111 -0.25208 0.15617 C -0.13889 0.00061 -0.02639 -0.07439 0.00122 -0.01173 Z " pathEditMode="relative" rAng="3141536" ptsTypes="fffff">
                                      <p:cBhvr>
                                        <p:cTn id="4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65" y="2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9" grpId="0" animBg="1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 rot="20985080">
                <a:off x="6486184" y="428643"/>
                <a:ext cx="1530355" cy="6090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𝐺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𝑚𝑀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85080">
                <a:off x="6486184" y="428643"/>
                <a:ext cx="1530355" cy="6090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Скругленный прямоугольник 2"/>
          <p:cNvSpPr/>
          <p:nvPr/>
        </p:nvSpPr>
        <p:spPr>
          <a:xfrm rot="20918662">
            <a:off x="6576783" y="390391"/>
            <a:ext cx="1469704" cy="64807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 rot="900357">
                <a:off x="7717735" y="1163029"/>
                <a:ext cx="1037720" cy="719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900357">
                <a:off x="7717735" y="1163029"/>
                <a:ext cx="1037720" cy="71949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Скругленный прямоугольник 4"/>
          <p:cNvSpPr/>
          <p:nvPr/>
        </p:nvSpPr>
        <p:spPr>
          <a:xfrm rot="1034731">
            <a:off x="7728674" y="1177358"/>
            <a:ext cx="1059244" cy="77119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21073375">
                <a:off x="6768064" y="3403076"/>
                <a:ext cx="2067617" cy="7216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sSubSup>
                            <m:sSubSup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𝑀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073375">
                <a:off x="6768064" y="3403076"/>
                <a:ext cx="2067617" cy="72160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Скругленный прямоугольник 7"/>
          <p:cNvSpPr/>
          <p:nvPr/>
        </p:nvSpPr>
        <p:spPr>
          <a:xfrm rot="21066550">
            <a:off x="6731555" y="3359759"/>
            <a:ext cx="2097012" cy="80824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http://www.antaresastro.ru/Images/2-law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6752">
            <a:off x="6200594" y="1873292"/>
            <a:ext cx="2340165" cy="118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6200"/>
            <a:ext cx="5616624" cy="4659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8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11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737" y="840983"/>
            <a:ext cx="47863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1. Относительность </a:t>
            </a:r>
            <a:r>
              <a:rPr lang="ru-RU" sz="2000" dirty="0"/>
              <a:t>движения проявляется в том, что </a:t>
            </a:r>
            <a:r>
              <a:rPr lang="ru-RU" sz="2000" dirty="0" smtClean="0"/>
              <a:t>скорость</a:t>
            </a:r>
            <a:r>
              <a:rPr lang="ru-RU" sz="2000" dirty="0"/>
              <a:t>, траектория, путь и некоторые другие </a:t>
            </a:r>
            <a:r>
              <a:rPr lang="ru-RU" sz="2000" dirty="0" smtClean="0"/>
              <a:t>характеристики </a:t>
            </a:r>
            <a:r>
              <a:rPr lang="ru-RU" sz="2000" dirty="0"/>
              <a:t>движения относительны, т. е. они могут быть </a:t>
            </a:r>
            <a:r>
              <a:rPr lang="ru-RU" sz="2000" dirty="0" smtClean="0"/>
              <a:t>различны </a:t>
            </a:r>
            <a:r>
              <a:rPr lang="ru-RU" sz="2000" dirty="0"/>
              <a:t>в разных системах отсчета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54415" y="2775073"/>
            <a:ext cx="51031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2. Применение </a:t>
            </a:r>
            <a:r>
              <a:rPr lang="ru-RU" sz="2000" dirty="0">
                <a:solidFill>
                  <a:schemeClr val="tx2"/>
                </a:solidFill>
              </a:rPr>
              <a:t>знаний об относительности движения помогло открыть физические законы, описывающие движение тел в Солнечной системе и объясняющие причины такого движения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3195" y="263138"/>
            <a:ext cx="7729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Относительность механического движения</a:t>
            </a:r>
            <a:endParaRPr lang="ru-RU" sz="3200" dirty="0">
              <a:solidFill>
                <a:srgbClr val="C00000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905997" y="737036"/>
            <a:ext cx="2661443" cy="1912624"/>
            <a:chOff x="-200898" y="14795"/>
            <a:chExt cx="6612243" cy="4907913"/>
          </a:xfrm>
        </p:grpSpPr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111" b="90000" l="8583" r="90000">
                          <a14:foregroundMark x1="30083" y1="25000" x2="30083" y2="25000"/>
                          <a14:foregroundMark x1="31250" y1="24000" x2="31250" y2="24000"/>
                          <a14:foregroundMark x1="32167" y1="23222" x2="32167" y2="23222"/>
                          <a14:foregroundMark x1="32417" y1="22667" x2="32417" y2="22667"/>
                          <a14:foregroundMark x1="32417" y1="22667" x2="32417" y2="22667"/>
                          <a14:foregroundMark x1="24917" y1="69333" x2="21750" y2="60667"/>
                          <a14:foregroundMark x1="21750" y1="60667" x2="20917" y2="55556"/>
                          <a14:foregroundMark x1="20917" y1="55556" x2="21000" y2="49111"/>
                          <a14:foregroundMark x1="21000" y1="49111" x2="21083" y2="46333"/>
                          <a14:foregroundMark x1="21083" y1="46111" x2="21583" y2="42444"/>
                          <a14:foregroundMark x1="21750" y1="42222" x2="22500" y2="38111"/>
                          <a14:foregroundMark x1="22500" y1="38111" x2="22500" y2="38111"/>
                          <a14:foregroundMark x1="22583" y1="38000" x2="24500" y2="33889"/>
                          <a14:foregroundMark x1="24500" y1="33778" x2="26167" y2="30222"/>
                          <a14:foregroundMark x1="26250" y1="30222" x2="28917" y2="26222"/>
                          <a14:foregroundMark x1="29083" y1="26222" x2="33167" y2="22000"/>
                          <a14:foregroundMark x1="33167" y1="22000" x2="37083" y2="19444"/>
                          <a14:foregroundMark x1="36583" y1="19778" x2="41417" y2="17778"/>
                          <a14:foregroundMark x1="41417" y1="17778" x2="44833" y2="17111"/>
                          <a14:foregroundMark x1="44833" y1="17111" x2="44833" y2="17111"/>
                          <a14:foregroundMark x1="46917" y1="17444" x2="50500" y2="17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2202" y="1959161"/>
              <a:ext cx="1924347" cy="1443261"/>
            </a:xfrm>
            <a:prstGeom prst="rect">
              <a:avLst/>
            </a:prstGeom>
          </p:spPr>
        </p:pic>
        <p:sp>
          <p:nvSpPr>
            <p:cNvPr id="32" name="Овал 31"/>
            <p:cNvSpPr/>
            <p:nvPr/>
          </p:nvSpPr>
          <p:spPr>
            <a:xfrm>
              <a:off x="377118" y="1396716"/>
              <a:ext cx="5851066" cy="23991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2184233"/>
              <a:ext cx="862211" cy="825659"/>
            </a:xfrm>
            <a:prstGeom prst="rect">
              <a:avLst/>
            </a:prstGeom>
          </p:spPr>
        </p:pic>
        <p:sp>
          <p:nvSpPr>
            <p:cNvPr id="34" name="Овал 33"/>
            <p:cNvSpPr/>
            <p:nvPr/>
          </p:nvSpPr>
          <p:spPr>
            <a:xfrm rot="4295216">
              <a:off x="648732" y="1570425"/>
              <a:ext cx="4651288" cy="205327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0782" y="14795"/>
              <a:ext cx="1055034" cy="784486"/>
            </a:xfrm>
            <a:prstGeom prst="rect">
              <a:avLst/>
            </a:prstGeom>
          </p:spPr>
        </p:pic>
        <p:sp>
          <p:nvSpPr>
            <p:cNvPr id="36" name="Овал 35"/>
            <p:cNvSpPr/>
            <p:nvPr/>
          </p:nvSpPr>
          <p:spPr>
            <a:xfrm rot="19347598">
              <a:off x="-200898" y="1381233"/>
              <a:ext cx="6612243" cy="241662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2202" y="1251498"/>
              <a:ext cx="735392" cy="735392"/>
            </a:xfrm>
            <a:prstGeom prst="rect">
              <a:avLst/>
            </a:prstGeom>
          </p:spPr>
        </p:pic>
        <p:sp>
          <p:nvSpPr>
            <p:cNvPr id="38" name="Овал 37"/>
            <p:cNvSpPr/>
            <p:nvPr/>
          </p:nvSpPr>
          <p:spPr>
            <a:xfrm>
              <a:off x="2051720" y="1701003"/>
              <a:ext cx="1728192" cy="18788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Picture 2" descr="http://brightmoon.narod.ru/3/Moon/big6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99888" l="179" r="99732">
                          <a14:foregroundMark x1="82931" y1="33371" x2="82931" y2="33371"/>
                          <a14:foregroundMark x1="86059" y1="50781" x2="85791" y2="44085"/>
                          <a14:foregroundMark x1="85433" y1="40848" x2="84540" y2="36719"/>
                          <a14:foregroundMark x1="84361" y1="36161" x2="83110" y2="31920"/>
                          <a14:foregroundMark x1="83021" y1="30804" x2="80965" y2="26004"/>
                          <a14:foregroundMark x1="81591" y1="27902" x2="78284" y2="20982"/>
                          <a14:foregroundMark x1="79625" y1="23661" x2="75871" y2="17522"/>
                          <a14:foregroundMark x1="75335" y1="17411" x2="71224" y2="12388"/>
                          <a14:foregroundMark x1="75693" y1="17299" x2="74084" y2="15402"/>
                          <a14:foregroundMark x1="70956" y1="12612" x2="65058" y2="7701"/>
                          <a14:foregroundMark x1="69526" y1="11161" x2="67918" y2="9821"/>
                          <a14:backgroundMark x1="93617" y1="13889" x2="93617" y2="13889"/>
                          <a14:backgroundMark x1="74468" y1="5556" x2="74468" y2="5556"/>
                          <a14:backgroundMark x1="68085" y1="2778" x2="68085" y2="2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6412" y="1569014"/>
              <a:ext cx="485959" cy="389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316117" y="2796291"/>
            <a:ext cx="2949678" cy="1896297"/>
            <a:chOff x="3874686" y="243808"/>
            <a:chExt cx="4722034" cy="2980109"/>
          </a:xfrm>
        </p:grpSpPr>
        <p:sp>
          <p:nvSpPr>
            <p:cNvPr id="40" name="Овал 39"/>
            <p:cNvSpPr/>
            <p:nvPr/>
          </p:nvSpPr>
          <p:spPr>
            <a:xfrm>
              <a:off x="4430889" y="1117551"/>
              <a:ext cx="4165831" cy="14575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>
                          <a14:backgroundMark x1="73793" y1="32143" x2="73793" y2="32143"/>
                          <a14:backgroundMark x1="73793" y1="28571" x2="73793" y2="28571"/>
                          <a14:backgroundMark x1="26897" y1="17857" x2="26897" y2="17857"/>
                          <a14:backgroundMark x1="24828" y1="20536" x2="18621" y2="41071"/>
                          <a14:backgroundMark x1="17931" y1="45536" x2="20690" y2="74107"/>
                          <a14:backgroundMark x1="74483" y1="75000" x2="77241" y2="52679"/>
                          <a14:backgroundMark x1="76552" y1="49107" x2="73103" y2="27679"/>
                          <a14:backgroundMark x1="73793" y1="28571" x2="55862" y2="13393"/>
                          <a14:backgroundMark x1="51724" y1="13393" x2="33103" y2="16964"/>
                          <a14:backgroundMark x1="29655" y1="24107" x2="21379" y2="33036"/>
                          <a14:backgroundMark x1="65517" y1="83036" x2="58621" y2="86607"/>
                          <a14:backgroundMark x1="57241" y1="86607" x2="53793" y2="86607"/>
                          <a14:backgroundMark x1="36552" y1="84821" x2="41379" y2="89286"/>
                          <a14:backgroundMark x1="32414" y1="81250" x2="37931" y2="8660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2472" y="1539066"/>
              <a:ext cx="966417" cy="732352"/>
            </a:xfrm>
            <a:prstGeom prst="rect">
              <a:avLst/>
            </a:prstGeom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407" y="1491630"/>
              <a:ext cx="854953" cy="827225"/>
            </a:xfrm>
            <a:prstGeom prst="rect">
              <a:avLst/>
            </a:prstGeom>
          </p:spPr>
        </p:pic>
        <p:sp>
          <p:nvSpPr>
            <p:cNvPr id="43" name="Овал 42"/>
            <p:cNvSpPr/>
            <p:nvPr/>
          </p:nvSpPr>
          <p:spPr>
            <a:xfrm rot="4295216">
              <a:off x="4726984" y="1080076"/>
              <a:ext cx="2825795" cy="14618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4258" y="243808"/>
              <a:ext cx="623870" cy="468712"/>
            </a:xfrm>
            <a:prstGeom prst="rect">
              <a:avLst/>
            </a:prstGeom>
          </p:spPr>
        </p:pic>
        <p:sp>
          <p:nvSpPr>
            <p:cNvPr id="45" name="Овал 44"/>
            <p:cNvSpPr/>
            <p:nvPr/>
          </p:nvSpPr>
          <p:spPr>
            <a:xfrm rot="19347598">
              <a:off x="3874686" y="1045463"/>
              <a:ext cx="4707772" cy="146817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1612" y="243808"/>
              <a:ext cx="336397" cy="3385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704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355</Words>
  <Application>Microsoft Office PowerPoint</Application>
  <PresentationFormat>Экран (16:9)</PresentationFormat>
  <Paragraphs>59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76</cp:revision>
  <dcterms:created xsi:type="dcterms:W3CDTF">2013-09-04T09:35:07Z</dcterms:created>
  <dcterms:modified xsi:type="dcterms:W3CDTF">2013-09-18T13:02:04Z</dcterms:modified>
</cp:coreProperties>
</file>